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charts/chart3.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4"/>
  </p:sldMasterIdLst>
  <p:notesMasterIdLst>
    <p:notesMasterId r:id="rId53"/>
  </p:notesMasterIdLst>
  <p:sldIdLst>
    <p:sldId id="256" r:id="rId5"/>
    <p:sldId id="257" r:id="rId6"/>
    <p:sldId id="303" r:id="rId7"/>
    <p:sldId id="302" r:id="rId8"/>
    <p:sldId id="304" r:id="rId9"/>
    <p:sldId id="259" r:id="rId10"/>
    <p:sldId id="260" r:id="rId11"/>
    <p:sldId id="261" r:id="rId12"/>
    <p:sldId id="262" r:id="rId13"/>
    <p:sldId id="301" r:id="rId14"/>
    <p:sldId id="263" r:id="rId15"/>
    <p:sldId id="292" r:id="rId16"/>
    <p:sldId id="264" r:id="rId17"/>
    <p:sldId id="265" r:id="rId18"/>
    <p:sldId id="266" r:id="rId19"/>
    <p:sldId id="305" r:id="rId20"/>
    <p:sldId id="267" r:id="rId21"/>
    <p:sldId id="268" r:id="rId22"/>
    <p:sldId id="269" r:id="rId23"/>
    <p:sldId id="293" r:id="rId24"/>
    <p:sldId id="271" r:id="rId25"/>
    <p:sldId id="272" r:id="rId26"/>
    <p:sldId id="273" r:id="rId27"/>
    <p:sldId id="274" r:id="rId28"/>
    <p:sldId id="275" r:id="rId29"/>
    <p:sldId id="276" r:id="rId30"/>
    <p:sldId id="306" r:id="rId31"/>
    <p:sldId id="295" r:id="rId32"/>
    <p:sldId id="296" r:id="rId33"/>
    <p:sldId id="294" r:id="rId34"/>
    <p:sldId id="278" r:id="rId35"/>
    <p:sldId id="297" r:id="rId36"/>
    <p:sldId id="299" r:id="rId37"/>
    <p:sldId id="298" r:id="rId38"/>
    <p:sldId id="279" r:id="rId39"/>
    <p:sldId id="300" r:id="rId40"/>
    <p:sldId id="280" r:id="rId41"/>
    <p:sldId id="307" r:id="rId42"/>
    <p:sldId id="282" r:id="rId43"/>
    <p:sldId id="283" r:id="rId44"/>
    <p:sldId id="284" r:id="rId45"/>
    <p:sldId id="285" r:id="rId46"/>
    <p:sldId id="286" r:id="rId47"/>
    <p:sldId id="287" r:id="rId48"/>
    <p:sldId id="288" r:id="rId49"/>
    <p:sldId id="289" r:id="rId50"/>
    <p:sldId id="290" r:id="rId51"/>
    <p:sldId id="291" r:id="rId52"/>
  </p:sldIdLst>
  <p:sldSz cx="12192000" cy="6858000"/>
  <p:notesSz cx="6858000" cy="9144000"/>
  <p:embeddedFontLst>
    <p:embeddedFont>
      <p:font typeface="Calibri" panose="020F0502020204030204" pitchFamily="34" charset="0"/>
      <p:regular r:id="rId54"/>
      <p:bold r:id="rId55"/>
      <p:italic r:id="rId56"/>
      <p:boldItalic r:id="rId57"/>
    </p:embeddedFont>
    <p:embeddedFont>
      <p:font typeface="Georgia" panose="02040502050405020303" pitchFamily="18" charset="0"/>
      <p:regular r:id="rId58"/>
      <p:bold r:id="rId59"/>
      <p:italic r:id="rId60"/>
      <p:boldItalic r:id="rId61"/>
    </p:embeddedFont>
    <p:embeddedFont>
      <p:font typeface="Lato" panose="020F0502020204030203" pitchFamily="34" charset="0"/>
      <p:regular r:id="rId62"/>
      <p:bold r:id="rId63"/>
      <p:italic r:id="rId64"/>
      <p:boldItalic r:id="rId65"/>
    </p:embeddedFont>
    <p:embeddedFont>
      <p:font typeface="Lato Black" panose="020F0502020204030203" pitchFamily="34" charset="0"/>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9" roundtripDataSignature="AMtx7mgYlA8bvIJGINTOETFGFvUiG4E70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5090" autoAdjust="0"/>
  </p:normalViewPr>
  <p:slideViewPr>
    <p:cSldViewPr snapToGrid="0">
      <p:cViewPr varScale="1">
        <p:scale>
          <a:sx n="97" d="100"/>
          <a:sy n="97" d="100"/>
        </p:scale>
        <p:origin x="116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0.fntdata"/><Relationship Id="rId68" Type="http://schemas.openxmlformats.org/officeDocument/2006/relationships/font" Target="fonts/font15.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5" Type="http://schemas.openxmlformats.org/officeDocument/2006/relationships/slide" Target="slides/slide1.xml"/><Relationship Id="rId61" Type="http://schemas.openxmlformats.org/officeDocument/2006/relationships/font" Target="fonts/font8.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3.fntdata"/><Relationship Id="rId64" Type="http://schemas.openxmlformats.org/officeDocument/2006/relationships/font" Target="fonts/font11.fntdata"/><Relationship Id="rId69" Type="http://customschemas.google.com/relationships/presentationmetadata" Target="meta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4.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2.fntdata"/><Relationship Id="rId7" Type="http://schemas.openxmlformats.org/officeDocument/2006/relationships/slide" Target="slides/slide3.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view3D>
      <c:rotX val="8"/>
      <c:hPercent val="60"/>
      <c:rotY val="359"/>
      <c:depthPercent val="66"/>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0000000000000001E-3"/>
          <c:y val="5.0000000000000001E-3"/>
          <c:w val="0.99"/>
          <c:h val="0.98750000000000004"/>
        </c:manualLayout>
      </c:layout>
      <c:line3DChart>
        <c:grouping val="standard"/>
        <c:varyColors val="0"/>
        <c:ser>
          <c:idx val="0"/>
          <c:order val="0"/>
          <c:tx>
            <c:strRef>
              <c:f>Sheet1!$A$2</c:f>
              <c:strCache>
                <c:ptCount val="1"/>
                <c:pt idx="0">
                  <c:v>Region 1</c:v>
                </c:pt>
              </c:strCache>
            </c:strRef>
          </c:tx>
          <c:spPr>
            <a:solidFill>
              <a:srgbClr val="52585F"/>
            </a:solidFill>
            <a:effectLst>
              <a:outerShdw blurRad="63500" dist="38100" dir="7800000" algn="tl">
                <a:srgbClr val="000000">
                  <a:alpha val="18785"/>
                </a:srgbClr>
              </a:outerShdw>
            </a:effectLst>
            <a:sp3d prstMaterial="matte"/>
          </c:spPr>
          <c:dLbls>
            <c:numFmt formatCode="#,##0%" sourceLinked="0"/>
            <c:spPr>
              <a:noFill/>
              <a:ln>
                <a:noFill/>
              </a:ln>
              <a:effectLst/>
            </c:spPr>
            <c:txPr>
              <a:bodyPr/>
              <a:lstStyle/>
              <a:p>
                <a:pPr>
                  <a:defRPr sz="5000" b="0" i="0" u="none" strike="noStrike">
                    <a:solidFill>
                      <a:srgbClr val="000000"/>
                    </a:solidFill>
                    <a:latin typeface="Publico Text Roman"/>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Sheet1!$B$1:$D$1</c:f>
              <c:strCache>
                <c:ptCount val="3"/>
                <c:pt idx="0">
                  <c:v>2020</c:v>
                </c:pt>
                <c:pt idx="1">
                  <c:v>2021</c:v>
                </c:pt>
                <c:pt idx="2">
                  <c:v>2022</c:v>
                </c:pt>
              </c:strCache>
            </c:strRef>
          </c:cat>
          <c:val>
            <c:numRef>
              <c:f>Sheet1!$B$2:$D$2</c:f>
              <c:numCache>
                <c:formatCode>General</c:formatCode>
                <c:ptCount val="3"/>
                <c:pt idx="0">
                  <c:v>0.57999999999999996</c:v>
                </c:pt>
                <c:pt idx="1">
                  <c:v>0.68</c:v>
                </c:pt>
                <c:pt idx="2">
                  <c:v>0.77</c:v>
                </c:pt>
              </c:numCache>
            </c:numRef>
          </c:val>
          <c:smooth val="0"/>
          <c:extLst>
            <c:ext xmlns:c16="http://schemas.microsoft.com/office/drawing/2014/chart" uri="{C3380CC4-5D6E-409C-BE32-E72D297353CC}">
              <c16:uniqueId val="{00000000-DD21-824C-8214-184BB791B4A7}"/>
            </c:ext>
          </c:extLst>
        </c:ser>
        <c:dLbls>
          <c:showLegendKey val="0"/>
          <c:showVal val="0"/>
          <c:showCatName val="0"/>
          <c:showSerName val="0"/>
          <c:showPercent val="0"/>
          <c:showBubbleSize val="0"/>
        </c:dLbls>
        <c:axId val="2094734552"/>
        <c:axId val="2094734553"/>
        <c:axId val="2094734554"/>
      </c:line3DChart>
      <c:catAx>
        <c:axId val="2094734552"/>
        <c:scaling>
          <c:orientation val="minMax"/>
        </c:scaling>
        <c:delete val="0"/>
        <c:axPos val="b"/>
        <c:numFmt formatCode="General" sourceLinked="0"/>
        <c:majorTickMark val="none"/>
        <c:minorTickMark val="none"/>
        <c:tickLblPos val="low"/>
        <c:spPr>
          <a:ln w="12700" cap="flat">
            <a:noFill/>
            <a:prstDash val="solid"/>
            <a:miter lim="400000"/>
          </a:ln>
        </c:spPr>
        <c:txPr>
          <a:bodyPr rot="0"/>
          <a:lstStyle/>
          <a:p>
            <a:pPr>
              <a:defRPr sz="7500" b="0" i="0" u="none" strike="noStrike">
                <a:solidFill>
                  <a:srgbClr val="5E5E5E"/>
                </a:solidFill>
                <a:latin typeface="Publico Text Roman"/>
              </a:defRPr>
            </a:pPr>
            <a:endParaRPr lang="en-US"/>
          </a:p>
        </c:txPr>
        <c:crossAx val="2094734553"/>
        <c:crosses val="autoZero"/>
        <c:auto val="1"/>
        <c:lblAlgn val="ctr"/>
        <c:lblOffset val="100"/>
        <c:noMultiLvlLbl val="1"/>
      </c:catAx>
      <c:valAx>
        <c:axId val="2094734553"/>
        <c:scaling>
          <c:orientation val="minMax"/>
          <c:max val="1"/>
        </c:scaling>
        <c:delete val="0"/>
        <c:axPos val="l"/>
        <c:majorGridlines>
          <c:spPr>
            <a:ln w="12700" cap="flat">
              <a:solidFill>
                <a:srgbClr val="B8B8B8"/>
              </a:solidFill>
              <a:prstDash val="solid"/>
              <a:miter lim="400000"/>
            </a:ln>
          </c:spPr>
        </c:majorGridlines>
        <c:numFmt formatCode="#,##0%" sourceLinked="0"/>
        <c:majorTickMark val="none"/>
        <c:minorTickMark val="none"/>
        <c:tickLblPos val="nextTo"/>
        <c:spPr>
          <a:ln w="12700" cap="flat">
            <a:noFill/>
            <a:prstDash val="solid"/>
            <a:miter lim="400000"/>
          </a:ln>
        </c:spPr>
        <c:txPr>
          <a:bodyPr rot="0"/>
          <a:lstStyle/>
          <a:p>
            <a:pPr>
              <a:defRPr sz="2000" b="0" i="0" u="none" strike="noStrike">
                <a:solidFill>
                  <a:srgbClr val="000000"/>
                </a:solidFill>
                <a:latin typeface="Publico Text Roman"/>
              </a:defRPr>
            </a:pPr>
            <a:endParaRPr lang="en-US"/>
          </a:p>
        </c:txPr>
        <c:crossAx val="2094734552"/>
        <c:crosses val="autoZero"/>
        <c:crossBetween val="between"/>
        <c:majorUnit val="0.5"/>
        <c:minorUnit val="0.25"/>
      </c:valAx>
      <c:serAx>
        <c:axId val="2094734554"/>
        <c:scaling>
          <c:orientation val="minMax"/>
        </c:scaling>
        <c:delete val="0"/>
        <c:axPos val="b"/>
        <c:majorTickMark val="out"/>
        <c:minorTickMark val="none"/>
        <c:tickLblPos val="none"/>
        <c:spPr>
          <a:ln w="12700" cap="flat">
            <a:noFill/>
            <a:prstDash val="solid"/>
            <a:miter lim="400000"/>
          </a:ln>
        </c:spPr>
        <c:crossAx val="2094734553"/>
        <c:crosses val="autoZero"/>
        <c:tickLblSkip val="1"/>
      </c:ser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view3D>
      <c:rotX val="1"/>
      <c:hPercent val="127"/>
      <c:rotY val="359"/>
      <c:depthPercent val="66"/>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0000000000000001E-3"/>
          <c:y val="5.0000000000000001E-3"/>
          <c:w val="0.99"/>
          <c:h val="0.98750000000000004"/>
        </c:manualLayout>
      </c:layout>
      <c:line3DChart>
        <c:grouping val="standard"/>
        <c:varyColors val="0"/>
        <c:ser>
          <c:idx val="0"/>
          <c:order val="0"/>
          <c:tx>
            <c:strRef>
              <c:f>Sheet1!$B$1</c:f>
              <c:strCache>
                <c:ptCount val="1"/>
                <c:pt idx="0">
                  <c:v>Other Teachers  at the School</c:v>
                </c:pt>
              </c:strCache>
            </c:strRef>
          </c:tx>
          <c:spPr>
            <a:solidFill>
              <a:srgbClr val="4CAAE8"/>
            </a:solidFill>
            <a:effectLst>
              <a:outerShdw blurRad="63500" dist="38100" dir="7800000" algn="tl">
                <a:srgbClr val="000000">
                  <a:alpha val="24496"/>
                </a:srgbClr>
              </a:outerShdw>
            </a:effectLst>
            <a:sp3d prstMaterial="matte"/>
          </c:spPr>
          <c:dLbls>
            <c:numFmt formatCode="#,##0%" sourceLinked="0"/>
            <c:spPr>
              <a:noFill/>
              <a:ln>
                <a:noFill/>
              </a:ln>
              <a:effectLst/>
            </c:spPr>
            <c:txPr>
              <a:bodyPr/>
              <a:lstStyle/>
              <a:p>
                <a:pPr>
                  <a:defRPr sz="3270" b="0" i="0" u="none" strike="noStrike">
                    <a:solidFill>
                      <a:srgbClr val="000000"/>
                    </a:solidFill>
                    <a:latin typeface="Publico Headline Roman"/>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strCache>
            </c:strRef>
          </c:cat>
          <c:val>
            <c:numRef>
              <c:f>Sheet1!$B$2:$B$3</c:f>
              <c:numCache>
                <c:formatCode>General</c:formatCode>
                <c:ptCount val="2"/>
                <c:pt idx="0">
                  <c:v>0.81</c:v>
                </c:pt>
                <c:pt idx="1">
                  <c:v>0.82</c:v>
                </c:pt>
              </c:numCache>
            </c:numRef>
          </c:val>
          <c:smooth val="0"/>
          <c:extLst>
            <c:ext xmlns:c16="http://schemas.microsoft.com/office/drawing/2014/chart" uri="{C3380CC4-5D6E-409C-BE32-E72D297353CC}">
              <c16:uniqueId val="{00000000-5D5C-A24C-B7B7-EABBF42B30DC}"/>
            </c:ext>
          </c:extLst>
        </c:ser>
        <c:ser>
          <c:idx val="1"/>
          <c:order val="1"/>
          <c:tx>
            <c:strRef>
              <c:f>Sheet1!$C$1</c:f>
              <c:strCache>
                <c:ptCount val="1"/>
                <c:pt idx="0">
                  <c:v>School Administrators</c:v>
                </c:pt>
              </c:strCache>
            </c:strRef>
          </c:tx>
          <c:spPr>
            <a:solidFill>
              <a:srgbClr val="6C61B0"/>
            </a:solidFill>
            <a:effectLst>
              <a:outerShdw blurRad="63500" dist="38100" dir="7800000" algn="tl">
                <a:srgbClr val="000000">
                  <a:alpha val="24496"/>
                </a:srgbClr>
              </a:outerShdw>
            </a:effectLst>
            <a:sp3d prstMaterial="matte"/>
          </c:spPr>
          <c:dLbls>
            <c:numFmt formatCode="#,##0%" sourceLinked="0"/>
            <c:spPr>
              <a:noFill/>
              <a:ln>
                <a:noFill/>
              </a:ln>
              <a:effectLst/>
            </c:spPr>
            <c:txPr>
              <a:bodyPr/>
              <a:lstStyle/>
              <a:p>
                <a:pPr>
                  <a:defRPr sz="3270" b="0" i="0" u="none" strike="noStrike">
                    <a:solidFill>
                      <a:srgbClr val="000000"/>
                    </a:solidFill>
                    <a:latin typeface="Publico Headline Roman"/>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strCache>
            </c:strRef>
          </c:cat>
          <c:val>
            <c:numRef>
              <c:f>Sheet1!$C$2:$C$3</c:f>
              <c:numCache>
                <c:formatCode>General</c:formatCode>
                <c:ptCount val="2"/>
                <c:pt idx="0">
                  <c:v>0.68</c:v>
                </c:pt>
                <c:pt idx="1">
                  <c:v>0.55000000000000004</c:v>
                </c:pt>
              </c:numCache>
            </c:numRef>
          </c:val>
          <c:smooth val="0"/>
          <c:extLst>
            <c:ext xmlns:c16="http://schemas.microsoft.com/office/drawing/2014/chart" uri="{C3380CC4-5D6E-409C-BE32-E72D297353CC}">
              <c16:uniqueId val="{00000001-5D5C-A24C-B7B7-EABBF42B30DC}"/>
            </c:ext>
          </c:extLst>
        </c:ser>
        <c:ser>
          <c:idx val="2"/>
          <c:order val="2"/>
          <c:tx>
            <c:strRef>
              <c:f>Sheet1!$D$1</c:f>
              <c:strCache>
                <c:ptCount val="1"/>
                <c:pt idx="0">
                  <c:v>Parents</c:v>
                </c:pt>
              </c:strCache>
            </c:strRef>
          </c:tx>
          <c:spPr>
            <a:solidFill>
              <a:srgbClr val="769ECE"/>
            </a:solidFill>
            <a:effectLst>
              <a:outerShdw blurRad="63500" dist="38100" dir="7800000" algn="tl">
                <a:srgbClr val="000000">
                  <a:alpha val="24496"/>
                </a:srgbClr>
              </a:outerShdw>
            </a:effectLst>
            <a:sp3d prstMaterial="matte"/>
          </c:spPr>
          <c:dLbls>
            <c:numFmt formatCode="#,##0%" sourceLinked="0"/>
            <c:spPr>
              <a:noFill/>
              <a:ln>
                <a:noFill/>
              </a:ln>
              <a:effectLst/>
            </c:spPr>
            <c:txPr>
              <a:bodyPr/>
              <a:lstStyle/>
              <a:p>
                <a:pPr>
                  <a:defRPr sz="3270" b="0" i="0" u="none" strike="noStrike">
                    <a:solidFill>
                      <a:srgbClr val="000000"/>
                    </a:solidFill>
                    <a:latin typeface="Publico Headline Roman"/>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strCache>
            </c:strRef>
          </c:cat>
          <c:val>
            <c:numRef>
              <c:f>Sheet1!$D$2:$D$3</c:f>
              <c:numCache>
                <c:formatCode>General</c:formatCode>
                <c:ptCount val="2"/>
                <c:pt idx="0">
                  <c:v>0.62</c:v>
                </c:pt>
                <c:pt idx="1">
                  <c:v>0.44</c:v>
                </c:pt>
              </c:numCache>
            </c:numRef>
          </c:val>
          <c:smooth val="0"/>
          <c:extLst>
            <c:ext xmlns:c16="http://schemas.microsoft.com/office/drawing/2014/chart" uri="{C3380CC4-5D6E-409C-BE32-E72D297353CC}">
              <c16:uniqueId val="{00000002-5D5C-A24C-B7B7-EABBF42B30DC}"/>
            </c:ext>
          </c:extLst>
        </c:ser>
        <c:ser>
          <c:idx val="3"/>
          <c:order val="3"/>
          <c:tx>
            <c:strRef>
              <c:f>Sheet1!$E$1</c:f>
              <c:strCache>
                <c:ptCount val="1"/>
                <c:pt idx="0">
                  <c:v>Community</c:v>
                </c:pt>
              </c:strCache>
            </c:strRef>
          </c:tx>
          <c:spPr>
            <a:solidFill>
              <a:srgbClr val="8A5C9B"/>
            </a:solidFill>
            <a:effectLst>
              <a:outerShdw blurRad="63500" dist="38100" dir="7800000" algn="tl">
                <a:srgbClr val="000000">
                  <a:alpha val="24496"/>
                </a:srgbClr>
              </a:outerShdw>
            </a:effectLst>
            <a:sp3d prstMaterial="matte"/>
          </c:spPr>
          <c:dLbls>
            <c:numFmt formatCode="#,##0%" sourceLinked="0"/>
            <c:spPr>
              <a:noFill/>
              <a:ln>
                <a:noFill/>
              </a:ln>
              <a:effectLst/>
            </c:spPr>
            <c:txPr>
              <a:bodyPr/>
              <a:lstStyle/>
              <a:p>
                <a:pPr>
                  <a:defRPr sz="3270" b="0" i="0" u="none" strike="noStrike">
                    <a:solidFill>
                      <a:srgbClr val="000000"/>
                    </a:solidFill>
                    <a:latin typeface="Publico Headline Roman"/>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strCache>
            </c:strRef>
          </c:cat>
          <c:val>
            <c:numRef>
              <c:f>Sheet1!$E$2:$E$3</c:f>
              <c:numCache>
                <c:formatCode>General</c:formatCode>
                <c:ptCount val="2"/>
                <c:pt idx="0">
                  <c:v>0.54</c:v>
                </c:pt>
                <c:pt idx="1">
                  <c:v>0.34</c:v>
                </c:pt>
              </c:numCache>
            </c:numRef>
          </c:val>
          <c:smooth val="0"/>
          <c:extLst>
            <c:ext xmlns:c16="http://schemas.microsoft.com/office/drawing/2014/chart" uri="{C3380CC4-5D6E-409C-BE32-E72D297353CC}">
              <c16:uniqueId val="{00000003-5D5C-A24C-B7B7-EABBF42B30DC}"/>
            </c:ext>
          </c:extLst>
        </c:ser>
        <c:ser>
          <c:idx val="4"/>
          <c:order val="4"/>
          <c:tx>
            <c:strRef>
              <c:f>Sheet1!$F$1</c:f>
              <c:strCache>
                <c:ptCount val="1"/>
                <c:pt idx="0">
                  <c:v>Elected Officials</c:v>
                </c:pt>
              </c:strCache>
            </c:strRef>
          </c:tx>
          <c:spPr>
            <a:solidFill>
              <a:srgbClr val="57789E"/>
            </a:solidFill>
            <a:effectLst>
              <a:outerShdw blurRad="63500" dist="38100" dir="7800000" algn="tl">
                <a:srgbClr val="000000">
                  <a:alpha val="24496"/>
                </a:srgbClr>
              </a:outerShdw>
            </a:effectLst>
            <a:sp3d prstMaterial="matte"/>
          </c:spPr>
          <c:dLbls>
            <c:numFmt formatCode="#,##0%" sourceLinked="0"/>
            <c:spPr>
              <a:noFill/>
              <a:ln>
                <a:noFill/>
              </a:ln>
              <a:effectLst/>
            </c:spPr>
            <c:txPr>
              <a:bodyPr/>
              <a:lstStyle/>
              <a:p>
                <a:pPr>
                  <a:defRPr sz="3270" b="0" i="0" u="none" strike="noStrike">
                    <a:solidFill>
                      <a:srgbClr val="000000"/>
                    </a:solidFill>
                    <a:latin typeface="Publico Headline Roman"/>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strCache>
            </c:strRef>
          </c:cat>
          <c:val>
            <c:numRef>
              <c:f>Sheet1!$F$2:$F$3</c:f>
              <c:numCache>
                <c:formatCode>General</c:formatCode>
                <c:ptCount val="2"/>
                <c:pt idx="0">
                  <c:v>0.2</c:v>
                </c:pt>
                <c:pt idx="1">
                  <c:v>0.05</c:v>
                </c:pt>
              </c:numCache>
            </c:numRef>
          </c:val>
          <c:smooth val="0"/>
          <c:extLst>
            <c:ext xmlns:c16="http://schemas.microsoft.com/office/drawing/2014/chart" uri="{C3380CC4-5D6E-409C-BE32-E72D297353CC}">
              <c16:uniqueId val="{00000004-5D5C-A24C-B7B7-EABBF42B30DC}"/>
            </c:ext>
          </c:extLst>
        </c:ser>
        <c:dLbls>
          <c:showLegendKey val="0"/>
          <c:showVal val="0"/>
          <c:showCatName val="0"/>
          <c:showSerName val="0"/>
          <c:showPercent val="0"/>
          <c:showBubbleSize val="0"/>
        </c:dLbls>
        <c:axId val="2094734552"/>
        <c:axId val="2094734553"/>
        <c:axId val="2094734554"/>
      </c:line3DChart>
      <c:catAx>
        <c:axId val="2094734552"/>
        <c:scaling>
          <c:orientation val="minMax"/>
        </c:scaling>
        <c:delete val="0"/>
        <c:axPos val="b"/>
        <c:majorGridlines>
          <c:spPr>
            <a:ln w="12700" cap="flat">
              <a:solidFill>
                <a:srgbClr val="B8B8B8"/>
              </a:solidFill>
              <a:prstDash val="solid"/>
              <a:miter lim="400000"/>
            </a:ln>
          </c:spPr>
        </c:majorGridlines>
        <c:numFmt formatCode="General" sourceLinked="0"/>
        <c:majorTickMark val="none"/>
        <c:minorTickMark val="none"/>
        <c:tickLblPos val="low"/>
        <c:spPr>
          <a:ln w="127000" cap="flat">
            <a:noFill/>
            <a:prstDash val="solid"/>
            <a:miter lim="400000"/>
          </a:ln>
        </c:spPr>
        <c:txPr>
          <a:bodyPr rot="0"/>
          <a:lstStyle/>
          <a:p>
            <a:pPr>
              <a:defRPr sz="2220" b="0" i="0" u="none" strike="noStrike">
                <a:solidFill>
                  <a:srgbClr val="000000"/>
                </a:solidFill>
                <a:latin typeface="Publico Headline Roman"/>
              </a:defRPr>
            </a:pPr>
            <a:endParaRPr lang="en-US"/>
          </a:p>
        </c:txPr>
        <c:crossAx val="2094734553"/>
        <c:crosses val="autoZero"/>
        <c:auto val="1"/>
        <c:lblAlgn val="ctr"/>
        <c:lblOffset val="100"/>
        <c:noMultiLvlLbl val="1"/>
      </c:catAx>
      <c:valAx>
        <c:axId val="2094734553"/>
        <c:scaling>
          <c:orientation val="minMax"/>
          <c:max val="1"/>
          <c:min val="0"/>
        </c:scaling>
        <c:delete val="0"/>
        <c:axPos val="l"/>
        <c:majorGridlines>
          <c:spPr>
            <a:ln w="12700" cap="flat">
              <a:solidFill>
                <a:srgbClr val="B8B8B8"/>
              </a:solidFill>
              <a:prstDash val="solid"/>
              <a:miter lim="400000"/>
            </a:ln>
          </c:spPr>
        </c:majorGridlines>
        <c:minorGridlines>
          <c:spPr>
            <a:ln w="12700" cap="flat">
              <a:solidFill>
                <a:srgbClr val="000000"/>
              </a:solidFill>
              <a:custDash>
                <a:ds d="100000" sp="200000"/>
              </a:custDash>
              <a:miter lim="400000"/>
            </a:ln>
          </c:spPr>
        </c:minorGridlines>
        <c:numFmt formatCode="#,##0%" sourceLinked="0"/>
        <c:majorTickMark val="none"/>
        <c:minorTickMark val="none"/>
        <c:tickLblPos val="nextTo"/>
        <c:spPr>
          <a:ln w="127000" cap="flat">
            <a:noFill/>
            <a:prstDash val="solid"/>
            <a:miter lim="400000"/>
          </a:ln>
        </c:spPr>
        <c:txPr>
          <a:bodyPr rot="0"/>
          <a:lstStyle/>
          <a:p>
            <a:pPr>
              <a:defRPr sz="2220" b="0" i="0" u="none" strike="noStrike">
                <a:solidFill>
                  <a:srgbClr val="000000"/>
                </a:solidFill>
                <a:latin typeface="Publico Headline Roman"/>
              </a:defRPr>
            </a:pPr>
            <a:endParaRPr lang="en-US"/>
          </a:p>
        </c:txPr>
        <c:crossAx val="2094734552"/>
        <c:crosses val="autoZero"/>
        <c:crossBetween val="between"/>
        <c:majorUnit val="1"/>
        <c:minorUnit val="0.5"/>
      </c:valAx>
      <c:serAx>
        <c:axId val="2094734554"/>
        <c:scaling>
          <c:orientation val="minMax"/>
        </c:scaling>
        <c:delete val="0"/>
        <c:axPos val="b"/>
        <c:majorTickMark val="out"/>
        <c:minorTickMark val="none"/>
        <c:tickLblPos val="none"/>
        <c:spPr>
          <a:ln w="127000" cap="flat">
            <a:noFill/>
            <a:prstDash val="solid"/>
            <a:miter lim="400000"/>
          </a:ln>
        </c:spPr>
        <c:crossAx val="2094734553"/>
        <c:crosses val="autoZero"/>
        <c:tickLblSkip val="1"/>
      </c:ser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view3D>
      <c:rotX val="1"/>
      <c:hPercent val="27"/>
      <c:rotY val="354"/>
      <c:depthPercent val="31"/>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8247290241338099E-2"/>
          <c:y val="4.7771781319871517E-2"/>
          <c:w val="0.97729699999999997"/>
          <c:h val="0.72742899999999999"/>
        </c:manualLayout>
      </c:layout>
      <c:bar3DChart>
        <c:barDir val="col"/>
        <c:grouping val="clustered"/>
        <c:varyColors val="0"/>
        <c:ser>
          <c:idx val="0"/>
          <c:order val="0"/>
          <c:tx>
            <c:strRef>
              <c:f>Sheet1!$B$1</c:f>
              <c:strCache>
                <c:ptCount val="1"/>
                <c:pt idx="0">
                  <c:v>2005</c:v>
                </c:pt>
              </c:strCache>
            </c:strRef>
          </c:tx>
          <c:spPr>
            <a:solidFill>
              <a:srgbClr val="4D8178"/>
            </a:solidFill>
            <a:ln w="12700" cap="flat">
              <a:noFill/>
              <a:miter lim="400000"/>
            </a:ln>
            <a:effectLst/>
            <a:sp3d prstMaterial="matte"/>
          </c:spPr>
          <c:invertIfNegative val="0"/>
          <c:dLbls>
            <c:numFmt formatCode="#,##0%" sourceLinked="0"/>
            <c:spPr>
              <a:noFill/>
              <a:ln>
                <a:noFill/>
              </a:ln>
              <a:effectLst/>
            </c:spPr>
            <c:txPr>
              <a:bodyPr/>
              <a:lstStyle/>
              <a:p>
                <a:pPr>
                  <a:defRPr sz="5000" b="0" i="0" u="none" strike="noStrike">
                    <a:solidFill>
                      <a:srgbClr val="5E5E5E"/>
                    </a:solidFill>
                    <a:effectLst>
                      <a:outerShdw blurRad="127000" dist="45484" dir="5400000" algn="tl">
                        <a:srgbClr val="000000">
                          <a:alpha val="0"/>
                        </a:srgbClr>
                      </a:outerShdw>
                    </a:effectLst>
                    <a:latin typeface="Publico Headline Roman"/>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Sheet1!$A$2:$A$2</c:f>
              <c:strCache>
                <c:ptCount val="1"/>
              </c:strCache>
            </c:strRef>
          </c:cat>
          <c:val>
            <c:numRef>
              <c:f>Sheet1!$B$2:$B$2</c:f>
              <c:numCache>
                <c:formatCode>General</c:formatCode>
                <c:ptCount val="1"/>
                <c:pt idx="0">
                  <c:v>9.9000000000000005E-2</c:v>
                </c:pt>
              </c:numCache>
            </c:numRef>
          </c:val>
          <c:extLst>
            <c:ext xmlns:c16="http://schemas.microsoft.com/office/drawing/2014/chart" uri="{C3380CC4-5D6E-409C-BE32-E72D297353CC}">
              <c16:uniqueId val="{00000000-A37D-A84C-8DF6-31943E67DD1D}"/>
            </c:ext>
          </c:extLst>
        </c:ser>
        <c:ser>
          <c:idx val="1"/>
          <c:order val="1"/>
          <c:tx>
            <c:strRef>
              <c:f>Sheet1!$C$1</c:f>
              <c:strCache>
                <c:ptCount val="1"/>
                <c:pt idx="0">
                  <c:v>2010</c:v>
                </c:pt>
              </c:strCache>
            </c:strRef>
          </c:tx>
          <c:spPr>
            <a:solidFill>
              <a:srgbClr val="95BC89"/>
            </a:solidFill>
            <a:ln w="12700" cap="flat">
              <a:noFill/>
              <a:miter lim="400000"/>
            </a:ln>
            <a:effectLst>
              <a:outerShdw blurRad="127000" dir="7800000" algn="tl">
                <a:srgbClr val="000000">
                  <a:alpha val="50000"/>
                </a:srgbClr>
              </a:outerShdw>
            </a:effectLst>
            <a:sp3d prstMaterial="matte"/>
          </c:spPr>
          <c:invertIfNegative val="0"/>
          <c:dLbls>
            <c:numFmt formatCode="#,##0%" sourceLinked="0"/>
            <c:spPr>
              <a:noFill/>
              <a:ln>
                <a:noFill/>
              </a:ln>
              <a:effectLst/>
            </c:spPr>
            <c:txPr>
              <a:bodyPr/>
              <a:lstStyle/>
              <a:p>
                <a:pPr>
                  <a:defRPr sz="5000" b="0" i="0" u="none" strike="noStrike">
                    <a:solidFill>
                      <a:srgbClr val="5E5E5E"/>
                    </a:solidFill>
                    <a:effectLst>
                      <a:outerShdw blurRad="127000" dist="45484" dir="5400000" algn="tl">
                        <a:srgbClr val="000000">
                          <a:alpha val="0"/>
                        </a:srgbClr>
                      </a:outerShdw>
                    </a:effectLst>
                    <a:latin typeface="Publico Headline Roman"/>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Sheet1!$A$2:$A$2</c:f>
              <c:strCache>
                <c:ptCount val="1"/>
              </c:strCache>
            </c:strRef>
          </c:cat>
          <c:val>
            <c:numRef>
              <c:f>Sheet1!$C$2:$C$2</c:f>
              <c:numCache>
                <c:formatCode>General</c:formatCode>
                <c:ptCount val="1"/>
                <c:pt idx="0">
                  <c:v>7.1999999999999995E-2</c:v>
                </c:pt>
              </c:numCache>
            </c:numRef>
          </c:val>
          <c:extLst>
            <c:ext xmlns:c16="http://schemas.microsoft.com/office/drawing/2014/chart" uri="{C3380CC4-5D6E-409C-BE32-E72D297353CC}">
              <c16:uniqueId val="{00000001-A37D-A84C-8DF6-31943E67DD1D}"/>
            </c:ext>
          </c:extLst>
        </c:ser>
        <c:ser>
          <c:idx val="2"/>
          <c:order val="2"/>
          <c:tx>
            <c:strRef>
              <c:f>Sheet1!$D$1</c:f>
              <c:strCache>
                <c:ptCount val="1"/>
                <c:pt idx="0">
                  <c:v>2015</c:v>
                </c:pt>
              </c:strCache>
            </c:strRef>
          </c:tx>
          <c:spPr>
            <a:solidFill>
              <a:srgbClr val="2F524F"/>
            </a:solidFill>
            <a:ln w="12700" cap="flat">
              <a:noFill/>
              <a:miter lim="400000"/>
            </a:ln>
            <a:effectLst>
              <a:outerShdw blurRad="127000" dir="7800000" algn="tl">
                <a:srgbClr val="000000">
                  <a:alpha val="50000"/>
                </a:srgbClr>
              </a:outerShdw>
            </a:effectLst>
            <a:sp3d prstMaterial="matte"/>
          </c:spPr>
          <c:invertIfNegative val="0"/>
          <c:dLbls>
            <c:numFmt formatCode="#,##0%" sourceLinked="0"/>
            <c:spPr>
              <a:noFill/>
              <a:ln>
                <a:noFill/>
              </a:ln>
              <a:effectLst/>
            </c:spPr>
            <c:txPr>
              <a:bodyPr/>
              <a:lstStyle/>
              <a:p>
                <a:pPr>
                  <a:defRPr sz="5000" b="0" i="0" u="none" strike="noStrike">
                    <a:solidFill>
                      <a:srgbClr val="5E5E5E"/>
                    </a:solidFill>
                    <a:effectLst>
                      <a:outerShdw blurRad="127000" dist="45484" dir="5400000" algn="tl">
                        <a:srgbClr val="000000">
                          <a:alpha val="0"/>
                        </a:srgbClr>
                      </a:outerShdw>
                    </a:effectLst>
                    <a:latin typeface="Publico Headline Roman"/>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Sheet1!$A$2:$A$2</c:f>
              <c:strCache>
                <c:ptCount val="1"/>
              </c:strCache>
            </c:strRef>
          </c:cat>
          <c:val>
            <c:numRef>
              <c:f>Sheet1!$D$2:$D$2</c:f>
              <c:numCache>
                <c:formatCode>General</c:formatCode>
                <c:ptCount val="1"/>
                <c:pt idx="0">
                  <c:v>4.2000000000000003E-2</c:v>
                </c:pt>
              </c:numCache>
            </c:numRef>
          </c:val>
          <c:extLst>
            <c:ext xmlns:c16="http://schemas.microsoft.com/office/drawing/2014/chart" uri="{C3380CC4-5D6E-409C-BE32-E72D297353CC}">
              <c16:uniqueId val="{00000002-A37D-A84C-8DF6-31943E67DD1D}"/>
            </c:ext>
          </c:extLst>
        </c:ser>
        <c:dLbls>
          <c:showLegendKey val="0"/>
          <c:showVal val="0"/>
          <c:showCatName val="0"/>
          <c:showSerName val="0"/>
          <c:showPercent val="0"/>
          <c:showBubbleSize val="0"/>
        </c:dLbls>
        <c:gapWidth val="40"/>
        <c:shape val="cylinder"/>
        <c:axId val="2094734552"/>
        <c:axId val="2094734553"/>
        <c:axId val="2094734554"/>
      </c:bar3DChart>
      <c:catAx>
        <c:axId val="2094734552"/>
        <c:scaling>
          <c:orientation val="minMax"/>
        </c:scaling>
        <c:delete val="0"/>
        <c:axPos val="b"/>
        <c:numFmt formatCode="General" sourceLinked="0"/>
        <c:majorTickMark val="none"/>
        <c:minorTickMark val="none"/>
        <c:tickLblPos val="low"/>
        <c:spPr>
          <a:ln w="12700" cap="flat">
            <a:noFill/>
            <a:prstDash val="solid"/>
            <a:miter lim="400000"/>
          </a:ln>
        </c:spPr>
        <c:txPr>
          <a:bodyPr rot="0"/>
          <a:lstStyle/>
          <a:p>
            <a:pPr>
              <a:defRPr sz="8467" b="0" i="0" u="none" strike="noStrike">
                <a:solidFill>
                  <a:srgbClr val="5E5E5E"/>
                </a:solidFill>
                <a:latin typeface="Publico Headline Roman"/>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B8B8B8"/>
              </a:solidFill>
              <a:prstDash val="solid"/>
              <a:miter lim="400000"/>
            </a:ln>
          </c:spPr>
        </c:majorGridlines>
        <c:numFmt formatCode="#,##0%" sourceLinked="0"/>
        <c:majorTickMark val="none"/>
        <c:minorTickMark val="none"/>
        <c:tickLblPos val="nextTo"/>
        <c:spPr>
          <a:ln w="12700" cap="flat">
            <a:noFill/>
            <a:prstDash val="solid"/>
            <a:miter lim="400000"/>
          </a:ln>
        </c:spPr>
        <c:txPr>
          <a:bodyPr rot="0"/>
          <a:lstStyle/>
          <a:p>
            <a:pPr>
              <a:defRPr sz="2519" b="0" i="0" u="none" strike="noStrike">
                <a:solidFill>
                  <a:srgbClr val="5E5E5E"/>
                </a:solidFill>
                <a:latin typeface="Publico Headline Roman"/>
              </a:defRPr>
            </a:pPr>
            <a:endParaRPr lang="en-US"/>
          </a:p>
        </c:txPr>
        <c:crossAx val="2094734552"/>
        <c:crosses val="autoZero"/>
        <c:crossBetween val="between"/>
        <c:majorUnit val="0.02"/>
        <c:minorUnit val="0.01"/>
      </c:valAx>
      <c:serAx>
        <c:axId val="2094734554"/>
        <c:scaling>
          <c:orientation val="minMax"/>
        </c:scaling>
        <c:delete val="0"/>
        <c:axPos val="b"/>
        <c:majorTickMark val="out"/>
        <c:minorTickMark val="none"/>
        <c:tickLblPos val="none"/>
        <c:spPr>
          <a:ln w="12700" cap="flat">
            <a:noFill/>
            <a:prstDash val="solid"/>
            <a:miter lim="400000"/>
          </a:ln>
        </c:spPr>
        <c:crossAx val="2094734553"/>
        <c:crosses val="autoZero"/>
        <c:tickLblSkip val="1"/>
      </c:serAx>
      <c:spPr>
        <a:noFill/>
        <a:ln w="12700" cap="flat">
          <a:noFill/>
          <a:miter lim="400000"/>
        </a:ln>
        <a:effectLst/>
      </c:spPr>
    </c:plotArea>
    <c:legend>
      <c:legendPos val="b"/>
      <c:layout>
        <c:manualLayout>
          <c:xMode val="edge"/>
          <c:yMode val="edge"/>
          <c:x val="0"/>
          <c:y val="0.884189"/>
          <c:w val="0.98975800000000003"/>
          <c:h val="0.115811"/>
        </c:manualLayout>
      </c:layout>
      <c:overlay val="1"/>
      <c:spPr>
        <a:noFill/>
        <a:ln w="12700" cap="flat">
          <a:noFill/>
          <a:miter lim="400000"/>
        </a:ln>
        <a:effectLst/>
      </c:spPr>
      <c:txPr>
        <a:bodyPr rot="0"/>
        <a:lstStyle/>
        <a:p>
          <a:pPr>
            <a:defRPr sz="5000" b="0" i="0" u="none" strike="noStrike">
              <a:solidFill>
                <a:srgbClr val="5E5E5E"/>
              </a:solidFill>
              <a:latin typeface="Publico Headline Roman"/>
            </a:defRPr>
          </a:pPr>
          <a:endParaRPr lang="en-US"/>
        </a:p>
      </c:txPr>
    </c:legend>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Juan introduces himself and the session, then Jeff introduces himself</a:t>
            </a:r>
            <a:endParaRPr/>
          </a:p>
        </p:txBody>
      </p:sp>
      <p:sp>
        <p:nvSpPr>
          <p:cNvPr id="112" name="Google Shape;11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a:t>Jeff</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a:t>Jeff</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Jeff</a:t>
            </a:r>
            <a:endParaRPr/>
          </a:p>
        </p:txBody>
      </p:sp>
      <p:sp>
        <p:nvSpPr>
          <p:cNvPr id="178" name="Google Shape;17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Jeff</a:t>
            </a:r>
            <a:endParaRPr/>
          </a:p>
        </p:txBody>
      </p:sp>
      <p:sp>
        <p:nvSpPr>
          <p:cNvPr id="178" name="Google Shape;17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2327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Jeff</a:t>
            </a:r>
            <a:endParaRPr/>
          </a:p>
        </p:txBody>
      </p:sp>
      <p:sp>
        <p:nvSpPr>
          <p:cNvPr id="184" name="Google Shape;18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Jeff</a:t>
            </a:r>
            <a:endParaRPr/>
          </a:p>
        </p:txBody>
      </p:sp>
      <p:sp>
        <p:nvSpPr>
          <p:cNvPr id="190" name="Google Shape;19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Jeff</a:t>
            </a:r>
            <a:endParaRPr/>
          </a:p>
        </p:txBody>
      </p:sp>
      <p:sp>
        <p:nvSpPr>
          <p:cNvPr id="209" name="Google Shape;20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a:t>Jeff</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a:t>Jeff</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Jeff</a:t>
            </a:r>
            <a:endParaRPr/>
          </a:p>
        </p:txBody>
      </p:sp>
      <p:sp>
        <p:nvSpPr>
          <p:cNvPr id="118" name="Google Shape;11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Jeff</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Jeff</a:t>
            </a:r>
            <a:endParaRPr/>
          </a:p>
        </p:txBody>
      </p:sp>
      <p:sp>
        <p:nvSpPr>
          <p:cNvPr id="240" name="Google Shape;24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Jeff</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Juan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426080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Juan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99993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Juan</a:t>
            </a:r>
            <a:endParaRPr/>
          </a:p>
        </p:txBody>
      </p:sp>
      <p:sp>
        <p:nvSpPr>
          <p:cNvPr id="255" name="Google Shape;25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67510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Juan</a:t>
            </a:r>
            <a:endParaRPr/>
          </a:p>
        </p:txBody>
      </p:sp>
      <p:sp>
        <p:nvSpPr>
          <p:cNvPr id="261" name="Google Shape;26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Juan</a:t>
            </a:r>
            <a:endParaRPr/>
          </a:p>
        </p:txBody>
      </p:sp>
      <p:sp>
        <p:nvSpPr>
          <p:cNvPr id="267" name="Google Shape;26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Juan</a:t>
            </a:r>
          </a:p>
        </p:txBody>
      </p:sp>
      <p:sp>
        <p:nvSpPr>
          <p:cNvPr id="273" name="Google Shape;27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Jeff</a:t>
            </a:r>
            <a:endParaRPr/>
          </a:p>
        </p:txBody>
      </p:sp>
      <p:sp>
        <p:nvSpPr>
          <p:cNvPr id="285" name="Google Shape;28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noRot="1" noChangeAspect="1"/>
          </p:cNvSpPr>
          <p:nvPr>
            <p:ph type="sldImg"/>
          </p:nvPr>
        </p:nvSpPr>
        <p:spPr>
          <a:xfrm>
            <a:off x="381000" y="685800"/>
            <a:ext cx="6096000" cy="3429000"/>
          </a:xfrm>
          <a:prstGeom prst="rect">
            <a:avLst/>
          </a:prstGeom>
        </p:spPr>
        <p:txBody>
          <a:bodyPr/>
          <a:lstStyle/>
          <a:p>
            <a:endParaRPr/>
          </a:p>
        </p:txBody>
      </p:sp>
      <p:sp>
        <p:nvSpPr>
          <p:cNvPr id="208" name="Shape 208"/>
          <p:cNvSpPr>
            <a:spLocks noGrp="1"/>
          </p:cNvSpPr>
          <p:nvPr>
            <p:ph type="body" sz="quarter" idx="1"/>
          </p:nvPr>
        </p:nvSpPr>
        <p:spPr>
          <a:prstGeom prst="rect">
            <a:avLst/>
          </a:prstGeom>
        </p:spPr>
        <p:txBody>
          <a:bodyPr/>
          <a:lstStyle/>
          <a:p>
            <a:pPr>
              <a:defRPr sz="1500"/>
            </a:pPr>
            <a:r>
              <a:t>Significant drop from 2020 to 2022</a:t>
            </a:r>
          </a:p>
          <a:p>
            <a:pPr>
              <a:defRPr sz="1500"/>
            </a:pPr>
            <a:endParaRPr/>
          </a:p>
          <a:p>
            <a:pPr>
              <a:defRPr sz="1500"/>
            </a:pPr>
            <a:r>
              <a:t>For teachers, feeling less valued is strongly associated with a sense of belonging at one’s school and the people they serve.</a:t>
            </a:r>
          </a:p>
          <a:p>
            <a:pPr>
              <a:defRPr sz="1500"/>
            </a:pPr>
            <a:endParaRPr/>
          </a:p>
          <a:p>
            <a:pPr>
              <a:defRPr sz="1500"/>
            </a:pPr>
            <a:r>
              <a:t>Working professionals need to feel a sense of purpose in their life, a shared purpose in the organization, and aligned purpose in collaboration with others.</a:t>
            </a:r>
          </a:p>
          <a:p>
            <a:pPr>
              <a:defRPr sz="1500"/>
            </a:pPr>
            <a:endParaRPr/>
          </a:p>
          <a:p>
            <a:pPr>
              <a:defRPr sz="1500"/>
            </a:pPr>
            <a:r>
              <a:t>Our goal in Prosper ISD is to maintain the culture of support, care, and treating our employees like the educated professionals they truly are.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Jeff</a:t>
            </a:r>
            <a:endParaRPr/>
          </a:p>
        </p:txBody>
      </p:sp>
      <p:sp>
        <p:nvSpPr>
          <p:cNvPr id="292" name="Google Shape;29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Jeff</a:t>
            </a:r>
            <a:endParaRPr/>
          </a:p>
        </p:txBody>
      </p:sp>
      <p:sp>
        <p:nvSpPr>
          <p:cNvPr id="298" name="Google Shape;29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Jeff</a:t>
            </a:r>
            <a:endParaRPr/>
          </a:p>
        </p:txBody>
      </p:sp>
      <p:sp>
        <p:nvSpPr>
          <p:cNvPr id="304" name="Google Shape;30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Jeff</a:t>
            </a:r>
            <a:endParaRPr/>
          </a:p>
        </p:txBody>
      </p:sp>
      <p:sp>
        <p:nvSpPr>
          <p:cNvPr id="310" name="Google Shape;31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Jeff</a:t>
            </a:r>
            <a:endParaRPr/>
          </a:p>
        </p:txBody>
      </p:sp>
      <p:sp>
        <p:nvSpPr>
          <p:cNvPr id="316" name="Google Shape;31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Juan/Jeff</a:t>
            </a:r>
            <a:endParaRPr/>
          </a:p>
        </p:txBody>
      </p:sp>
      <p:sp>
        <p:nvSpPr>
          <p:cNvPr id="322" name="Google Shape;322;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Jeff</a:t>
            </a:r>
            <a:endParaRPr/>
          </a:p>
        </p:txBody>
      </p:sp>
      <p:sp>
        <p:nvSpPr>
          <p:cNvPr id="328" name="Google Shape;328;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Jeff</a:t>
            </a:r>
            <a:endParaRPr/>
          </a:p>
        </p:txBody>
      </p:sp>
      <p:sp>
        <p:nvSpPr>
          <p:cNvPr id="335" name="Google Shape;335;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Juan/Jeff</a:t>
            </a:r>
            <a:endParaRPr/>
          </a:p>
        </p:txBody>
      </p:sp>
      <p:sp>
        <p:nvSpPr>
          <p:cNvPr id="342" name="Google Shape;34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Shape 231"/>
          <p:cNvSpPr>
            <a:spLocks noGrp="1" noRot="1" noChangeAspect="1"/>
          </p:cNvSpPr>
          <p:nvPr>
            <p:ph type="sldImg"/>
          </p:nvPr>
        </p:nvSpPr>
        <p:spPr>
          <a:xfrm>
            <a:off x="381000" y="685800"/>
            <a:ext cx="6096000" cy="3429000"/>
          </a:xfrm>
          <a:prstGeom prst="rect">
            <a:avLst/>
          </a:prstGeom>
        </p:spPr>
        <p:txBody>
          <a:bodyPr/>
          <a:lstStyle/>
          <a:p>
            <a:endParaRPr/>
          </a:p>
        </p:txBody>
      </p:sp>
      <p:sp>
        <p:nvSpPr>
          <p:cNvPr id="232" name="Shape 232"/>
          <p:cNvSpPr>
            <a:spLocks noGrp="1"/>
          </p:cNvSpPr>
          <p:nvPr>
            <p:ph type="body" sz="quarter" idx="1"/>
          </p:nvPr>
        </p:nvSpPr>
        <p:spPr>
          <a:prstGeom prst="rect">
            <a:avLst/>
          </a:prstGeom>
        </p:spPr>
        <p:txBody>
          <a:bodyPr/>
          <a:lstStyle/>
          <a:p>
            <a:r>
              <a:t>The number of students who say they will major in education has reached its lowest point in 45 years.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Jeff</a:t>
            </a:r>
            <a:endParaRPr/>
          </a:p>
        </p:txBody>
      </p:sp>
      <p:sp>
        <p:nvSpPr>
          <p:cNvPr id="132" name="Google Shape;13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Jeff</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Jeff</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Jeff</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Juan</a:t>
            </a:r>
            <a:endParaRPr/>
          </a:p>
        </p:txBody>
      </p:sp>
      <p:sp>
        <p:nvSpPr>
          <p:cNvPr id="161" name="Google Shape;16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8"/>
        <p:cNvGrpSpPr/>
        <p:nvPr/>
      </p:nvGrpSpPr>
      <p:grpSpPr>
        <a:xfrm>
          <a:off x="0" y="0"/>
          <a:ext cx="0" cy="0"/>
          <a:chOff x="0" y="0"/>
          <a:chExt cx="0" cy="0"/>
        </a:xfrm>
      </p:grpSpPr>
      <p:sp>
        <p:nvSpPr>
          <p:cNvPr id="19" name="Google Shape;19;p38"/>
          <p:cNvSpPr/>
          <p:nvPr/>
        </p:nvSpPr>
        <p:spPr>
          <a:xfrm>
            <a:off x="3175" y="6400800"/>
            <a:ext cx="12188825" cy="457200"/>
          </a:xfrm>
          <a:prstGeom prst="rect">
            <a:avLst/>
          </a:prstGeom>
          <a:solidFill>
            <a:srgbClr val="8283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8"/>
          <p:cNvSpPr/>
          <p:nvPr/>
        </p:nvSpPr>
        <p:spPr>
          <a:xfrm>
            <a:off x="15" y="6334316"/>
            <a:ext cx="12188825" cy="64008"/>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8"/>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8000"/>
              <a:buFont typeface="Calibri"/>
              <a:buNone/>
              <a:defRPr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38"/>
          <p:cNvSpPr txBox="1">
            <a:spLocks noGrp="1"/>
          </p:cNvSpPr>
          <p:nvPr>
            <p:ph type="subTitle" idx="1"/>
          </p:nvPr>
        </p:nvSpPr>
        <p:spPr>
          <a:xfrm>
            <a:off x="1100051" y="4455621"/>
            <a:ext cx="10058400" cy="1143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23" name="Google Shape;23;p38"/>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8"/>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8"/>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6" name="Google Shape;26;p38"/>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87"/>
        <p:cNvGrpSpPr/>
        <p:nvPr/>
      </p:nvGrpSpPr>
      <p:grpSpPr>
        <a:xfrm>
          <a:off x="0" y="0"/>
          <a:ext cx="0" cy="0"/>
          <a:chOff x="0" y="0"/>
          <a:chExt cx="0" cy="0"/>
        </a:xfrm>
      </p:grpSpPr>
      <p:sp>
        <p:nvSpPr>
          <p:cNvPr id="88" name="Google Shape;88;p48"/>
          <p:cNvSpPr/>
          <p:nvPr/>
        </p:nvSpPr>
        <p:spPr>
          <a:xfrm>
            <a:off x="0" y="4953000"/>
            <a:ext cx="12188825" cy="1905000"/>
          </a:xfrm>
          <a:prstGeom prst="rect">
            <a:avLst/>
          </a:prstGeom>
          <a:solidFill>
            <a:srgbClr val="8283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8"/>
          <p:cNvSpPr/>
          <p:nvPr/>
        </p:nvSpPr>
        <p:spPr>
          <a:xfrm>
            <a:off x="15" y="4915076"/>
            <a:ext cx="12188825" cy="64008"/>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8"/>
          <p:cNvSpPr txBox="1">
            <a:spLocks noGrp="1"/>
          </p:cNvSpPr>
          <p:nvPr>
            <p:ph type="title"/>
          </p:nvPr>
        </p:nvSpPr>
        <p:spPr>
          <a:xfrm>
            <a:off x="1097280" y="5074920"/>
            <a:ext cx="10113645" cy="822960"/>
          </a:xfrm>
          <a:prstGeom prst="rect">
            <a:avLst/>
          </a:prstGeom>
          <a:noFill/>
          <a:ln>
            <a:noFill/>
          </a:ln>
        </p:spPr>
        <p:txBody>
          <a:bodyPr spcFirstLastPara="1" wrap="square" lIns="91425" tIns="0" rIns="91425" bIns="0" anchor="b" anchorCtr="0">
            <a:no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48"/>
          <p:cNvSpPr>
            <a:spLocks noGrp="1"/>
          </p:cNvSpPr>
          <p:nvPr>
            <p:ph type="pic" idx="2"/>
          </p:nvPr>
        </p:nvSpPr>
        <p:spPr>
          <a:xfrm>
            <a:off x="15" y="0"/>
            <a:ext cx="12191985" cy="4915076"/>
          </a:xfrm>
          <a:prstGeom prst="rect">
            <a:avLst/>
          </a:prstGeom>
          <a:solidFill>
            <a:srgbClr val="CCCCC2"/>
          </a:solidFill>
          <a:ln>
            <a:noFill/>
          </a:ln>
        </p:spPr>
      </p:sp>
      <p:sp>
        <p:nvSpPr>
          <p:cNvPr id="92" name="Google Shape;92;p48"/>
          <p:cNvSpPr txBox="1">
            <a:spLocks noGrp="1"/>
          </p:cNvSpPr>
          <p:nvPr>
            <p:ph type="body" idx="1"/>
          </p:nvPr>
        </p:nvSpPr>
        <p:spPr>
          <a:xfrm>
            <a:off x="1097280" y="5907024"/>
            <a:ext cx="10113264" cy="594360"/>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0"/>
              </a:spcBef>
              <a:spcAft>
                <a:spcPts val="0"/>
              </a:spcAft>
              <a:buSzPts val="1500"/>
              <a:buNone/>
              <a:defRPr sz="1500">
                <a:solidFill>
                  <a:srgbClr val="FFFFFF"/>
                </a:solidFill>
              </a:defRPr>
            </a:lvl1pPr>
            <a:lvl2pPr marL="914400" lvl="1" indent="-228600" algn="l">
              <a:lnSpc>
                <a:spcPct val="90000"/>
              </a:lnSpc>
              <a:spcBef>
                <a:spcPts val="6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93" name="Google Shape;93;p48"/>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48"/>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48"/>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6"/>
        <p:cNvGrpSpPr/>
        <p:nvPr/>
      </p:nvGrpSpPr>
      <p:grpSpPr>
        <a:xfrm>
          <a:off x="0" y="0"/>
          <a:ext cx="0" cy="0"/>
          <a:chOff x="0" y="0"/>
          <a:chExt cx="0" cy="0"/>
        </a:xfrm>
      </p:grpSpPr>
      <p:sp>
        <p:nvSpPr>
          <p:cNvPr id="97" name="Google Shape;97;p49"/>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49"/>
          <p:cNvSpPr txBox="1">
            <a:spLocks noGrp="1"/>
          </p:cNvSpPr>
          <p:nvPr>
            <p:ph type="body" idx="1"/>
          </p:nvPr>
        </p:nvSpPr>
        <p:spPr>
          <a:xfrm rot="5400000">
            <a:off x="4114800" y="-1171786"/>
            <a:ext cx="4023360" cy="100584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9" name="Google Shape;99;p49"/>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49"/>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49"/>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102"/>
        <p:cNvGrpSpPr/>
        <p:nvPr/>
      </p:nvGrpSpPr>
      <p:grpSpPr>
        <a:xfrm>
          <a:off x="0" y="0"/>
          <a:ext cx="0" cy="0"/>
          <a:chOff x="0" y="0"/>
          <a:chExt cx="0" cy="0"/>
        </a:xfrm>
      </p:grpSpPr>
      <p:sp>
        <p:nvSpPr>
          <p:cNvPr id="103" name="Google Shape;103;p50"/>
          <p:cNvSpPr/>
          <p:nvPr/>
        </p:nvSpPr>
        <p:spPr>
          <a:xfrm>
            <a:off x="3175" y="6400800"/>
            <a:ext cx="12188825" cy="457200"/>
          </a:xfrm>
          <a:prstGeom prst="rect">
            <a:avLst/>
          </a:prstGeom>
          <a:solidFill>
            <a:srgbClr val="8283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50"/>
          <p:cNvSpPr/>
          <p:nvPr/>
        </p:nvSpPr>
        <p:spPr>
          <a:xfrm>
            <a:off x="15" y="6334316"/>
            <a:ext cx="12188825" cy="64008"/>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50"/>
          <p:cNvSpPr txBox="1">
            <a:spLocks noGrp="1"/>
          </p:cNvSpPr>
          <p:nvPr>
            <p:ph type="title"/>
          </p:nvPr>
        </p:nvSpPr>
        <p:spPr>
          <a:xfrm rot="5400000">
            <a:off x="7159401" y="1977801"/>
            <a:ext cx="5759898" cy="26289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50"/>
          <p:cNvSpPr txBox="1">
            <a:spLocks noGrp="1"/>
          </p:cNvSpPr>
          <p:nvPr>
            <p:ph type="body" idx="1"/>
          </p:nvPr>
        </p:nvSpPr>
        <p:spPr>
          <a:xfrm rot="5400000">
            <a:off x="1825401" y="-574899"/>
            <a:ext cx="5759898" cy="77343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7" name="Google Shape;107;p50"/>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50"/>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50"/>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0894115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39"/>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9"/>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0" name="Google Shape;30;p39"/>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9"/>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9"/>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3"/>
        <p:cNvGrpSpPr/>
        <p:nvPr/>
      </p:nvGrpSpPr>
      <p:grpSpPr>
        <a:xfrm>
          <a:off x="0" y="0"/>
          <a:ext cx="0" cy="0"/>
          <a:chOff x="0" y="0"/>
          <a:chExt cx="0" cy="0"/>
        </a:xfrm>
      </p:grpSpPr>
      <p:sp>
        <p:nvSpPr>
          <p:cNvPr id="34" name="Google Shape;34;p40"/>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85000"/>
              </a:lnSpc>
              <a:spcBef>
                <a:spcPts val="0"/>
              </a:spcBef>
              <a:spcAft>
                <a:spcPts val="0"/>
              </a:spcAft>
              <a:buClr>
                <a:srgbClr val="3F3F3F"/>
              </a:buClr>
              <a:buSzPts val="2800"/>
              <a:buFont typeface="Lato Black"/>
              <a:buNone/>
              <a:defRPr>
                <a:latin typeface="Lato Black"/>
                <a:ea typeface="Lato Black"/>
                <a:cs typeface="Lato Black"/>
                <a:sym typeface="Lato Black"/>
              </a:defRPr>
            </a:lvl1pPr>
            <a:lvl2pPr lvl="1">
              <a:spcBef>
                <a:spcPts val="0"/>
              </a:spcBef>
              <a:spcAft>
                <a:spcPts val="0"/>
              </a:spcAft>
              <a:buSzPts val="2800"/>
              <a:buFont typeface="Lato"/>
              <a:buNone/>
              <a:defRPr>
                <a:latin typeface="Lato"/>
                <a:ea typeface="Lato"/>
                <a:cs typeface="Lato"/>
                <a:sym typeface="Lato"/>
              </a:defRPr>
            </a:lvl2pPr>
            <a:lvl3pPr lvl="2">
              <a:spcBef>
                <a:spcPts val="0"/>
              </a:spcBef>
              <a:spcAft>
                <a:spcPts val="0"/>
              </a:spcAft>
              <a:buSzPts val="2800"/>
              <a:buFont typeface="Lato"/>
              <a:buNone/>
              <a:defRPr>
                <a:latin typeface="Lato"/>
                <a:ea typeface="Lato"/>
                <a:cs typeface="Lato"/>
                <a:sym typeface="Lato"/>
              </a:defRPr>
            </a:lvl3pPr>
            <a:lvl4pPr lvl="3">
              <a:spcBef>
                <a:spcPts val="0"/>
              </a:spcBef>
              <a:spcAft>
                <a:spcPts val="0"/>
              </a:spcAft>
              <a:buSzPts val="2800"/>
              <a:buFont typeface="Lato"/>
              <a:buNone/>
              <a:defRPr>
                <a:latin typeface="Lato"/>
                <a:ea typeface="Lato"/>
                <a:cs typeface="Lato"/>
                <a:sym typeface="Lato"/>
              </a:defRPr>
            </a:lvl4pPr>
            <a:lvl5pPr lvl="4">
              <a:spcBef>
                <a:spcPts val="0"/>
              </a:spcBef>
              <a:spcAft>
                <a:spcPts val="0"/>
              </a:spcAft>
              <a:buSzPts val="2800"/>
              <a:buFont typeface="Lato"/>
              <a:buNone/>
              <a:defRPr>
                <a:latin typeface="Lato"/>
                <a:ea typeface="Lato"/>
                <a:cs typeface="Lato"/>
                <a:sym typeface="Lato"/>
              </a:defRPr>
            </a:lvl5pPr>
            <a:lvl6pPr lvl="5">
              <a:spcBef>
                <a:spcPts val="0"/>
              </a:spcBef>
              <a:spcAft>
                <a:spcPts val="0"/>
              </a:spcAft>
              <a:buSzPts val="2800"/>
              <a:buFont typeface="Lato"/>
              <a:buNone/>
              <a:defRPr>
                <a:latin typeface="Lato"/>
                <a:ea typeface="Lato"/>
                <a:cs typeface="Lato"/>
                <a:sym typeface="Lato"/>
              </a:defRPr>
            </a:lvl6pPr>
            <a:lvl7pPr lvl="6">
              <a:spcBef>
                <a:spcPts val="0"/>
              </a:spcBef>
              <a:spcAft>
                <a:spcPts val="0"/>
              </a:spcAft>
              <a:buSzPts val="2800"/>
              <a:buFont typeface="Lato"/>
              <a:buNone/>
              <a:defRPr>
                <a:latin typeface="Lato"/>
                <a:ea typeface="Lato"/>
                <a:cs typeface="Lato"/>
                <a:sym typeface="Lato"/>
              </a:defRPr>
            </a:lvl7pPr>
            <a:lvl8pPr lvl="7">
              <a:spcBef>
                <a:spcPts val="0"/>
              </a:spcBef>
              <a:spcAft>
                <a:spcPts val="0"/>
              </a:spcAft>
              <a:buSzPts val="2800"/>
              <a:buFont typeface="Lato"/>
              <a:buNone/>
              <a:defRPr>
                <a:latin typeface="Lato"/>
                <a:ea typeface="Lato"/>
                <a:cs typeface="Lato"/>
                <a:sym typeface="Lato"/>
              </a:defRPr>
            </a:lvl8pPr>
            <a:lvl9pPr lvl="8">
              <a:spcBef>
                <a:spcPts val="0"/>
              </a:spcBef>
              <a:spcAft>
                <a:spcPts val="0"/>
              </a:spcAft>
              <a:buSzPts val="2800"/>
              <a:buFont typeface="Lato"/>
              <a:buNone/>
              <a:defRPr>
                <a:latin typeface="Lato"/>
                <a:ea typeface="Lato"/>
                <a:cs typeface="Lato"/>
                <a:sym typeface="Lato"/>
              </a:defRPr>
            </a:lvl9pPr>
          </a:lstStyle>
          <a:p>
            <a:endParaRPr/>
          </a:p>
        </p:txBody>
      </p:sp>
      <p:sp>
        <p:nvSpPr>
          <p:cNvPr id="35" name="Google Shape;35;p40"/>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0"/>
              </a:spcBef>
              <a:spcAft>
                <a:spcPts val="0"/>
              </a:spcAft>
              <a:buClr>
                <a:schemeClr val="dk1"/>
              </a:buClr>
              <a:buSzPts val="1800"/>
              <a:buFont typeface="Lato"/>
              <a:buChar char="●"/>
              <a:defRPr>
                <a:solidFill>
                  <a:schemeClr val="dk1"/>
                </a:solidFill>
                <a:latin typeface="Lato"/>
                <a:ea typeface="Lato"/>
                <a:cs typeface="Lato"/>
                <a:sym typeface="Lato"/>
              </a:defRPr>
            </a:lvl1pPr>
            <a:lvl2pPr marL="914400" lvl="1" indent="-317500" algn="l">
              <a:lnSpc>
                <a:spcPct val="9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gn="l">
              <a:lnSpc>
                <a:spcPct val="9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gn="l">
              <a:lnSpc>
                <a:spcPct val="9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gn="l">
              <a:lnSpc>
                <a:spcPct val="9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gn="l">
              <a:lnSpc>
                <a:spcPct val="9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gn="l">
              <a:lnSpc>
                <a:spcPct val="9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gn="l">
              <a:lnSpc>
                <a:spcPct val="9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gn="l">
              <a:lnSpc>
                <a:spcPct val="9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
        <p:nvSpPr>
          <p:cNvPr id="36" name="Google Shape;36;p4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rgbClr val="FFFFFF"/>
              </a:buClr>
              <a:buSzPts val="1050"/>
              <a:buFont typeface="Calibri"/>
              <a:buNone/>
              <a:defRPr sz="1050">
                <a:solidFill>
                  <a:srgbClr val="FFFFFF"/>
                </a:solidFill>
                <a:latin typeface="Calibri"/>
                <a:ea typeface="Calibri"/>
                <a:cs typeface="Calibri"/>
                <a:sym typeface="Calibri"/>
              </a:defRPr>
            </a:lvl1pPr>
            <a:lvl2pPr marL="0" lvl="1" indent="0" algn="r">
              <a:buClr>
                <a:srgbClr val="FFFFFF"/>
              </a:buClr>
              <a:buSzPts val="1050"/>
              <a:buFont typeface="Calibri"/>
              <a:buNone/>
              <a:defRPr sz="1050">
                <a:solidFill>
                  <a:srgbClr val="FFFFFF"/>
                </a:solidFill>
                <a:latin typeface="Calibri"/>
                <a:ea typeface="Calibri"/>
                <a:cs typeface="Calibri"/>
                <a:sym typeface="Calibri"/>
              </a:defRPr>
            </a:lvl2pPr>
            <a:lvl3pPr marL="0" lvl="2" indent="0" algn="r">
              <a:buClr>
                <a:srgbClr val="FFFFFF"/>
              </a:buClr>
              <a:buSzPts val="1050"/>
              <a:buFont typeface="Calibri"/>
              <a:buNone/>
              <a:defRPr sz="1050">
                <a:solidFill>
                  <a:srgbClr val="FFFFFF"/>
                </a:solidFill>
                <a:latin typeface="Calibri"/>
                <a:ea typeface="Calibri"/>
                <a:cs typeface="Calibri"/>
                <a:sym typeface="Calibri"/>
              </a:defRPr>
            </a:lvl3pPr>
            <a:lvl4pPr marL="0" lvl="3" indent="0" algn="r">
              <a:buClr>
                <a:srgbClr val="FFFFFF"/>
              </a:buClr>
              <a:buSzPts val="1050"/>
              <a:buFont typeface="Calibri"/>
              <a:buNone/>
              <a:defRPr sz="1050">
                <a:solidFill>
                  <a:srgbClr val="FFFFFF"/>
                </a:solidFill>
                <a:latin typeface="Calibri"/>
                <a:ea typeface="Calibri"/>
                <a:cs typeface="Calibri"/>
                <a:sym typeface="Calibri"/>
              </a:defRPr>
            </a:lvl4pPr>
            <a:lvl5pPr marL="0" lvl="4" indent="0" algn="r">
              <a:buClr>
                <a:srgbClr val="FFFFFF"/>
              </a:buClr>
              <a:buSzPts val="1050"/>
              <a:buFont typeface="Calibri"/>
              <a:buNone/>
              <a:defRPr sz="1050">
                <a:solidFill>
                  <a:srgbClr val="FFFFFF"/>
                </a:solidFill>
                <a:latin typeface="Calibri"/>
                <a:ea typeface="Calibri"/>
                <a:cs typeface="Calibri"/>
                <a:sym typeface="Calibri"/>
              </a:defRPr>
            </a:lvl5pPr>
            <a:lvl6pPr marL="0" lvl="5" indent="0" algn="r">
              <a:buClr>
                <a:srgbClr val="FFFFFF"/>
              </a:buClr>
              <a:buSzPts val="1050"/>
              <a:buFont typeface="Calibri"/>
              <a:buNone/>
              <a:defRPr sz="1050">
                <a:solidFill>
                  <a:srgbClr val="FFFFFF"/>
                </a:solidFill>
                <a:latin typeface="Calibri"/>
                <a:ea typeface="Calibri"/>
                <a:cs typeface="Calibri"/>
                <a:sym typeface="Calibri"/>
              </a:defRPr>
            </a:lvl6pPr>
            <a:lvl7pPr marL="0" lvl="6" indent="0" algn="r">
              <a:buClr>
                <a:srgbClr val="FFFFFF"/>
              </a:buClr>
              <a:buSzPts val="1050"/>
              <a:buFont typeface="Calibri"/>
              <a:buNone/>
              <a:defRPr sz="1050">
                <a:solidFill>
                  <a:srgbClr val="FFFFFF"/>
                </a:solidFill>
                <a:latin typeface="Calibri"/>
                <a:ea typeface="Calibri"/>
                <a:cs typeface="Calibri"/>
                <a:sym typeface="Calibri"/>
              </a:defRPr>
            </a:lvl7pPr>
            <a:lvl8pPr marL="0" lvl="7" indent="0" algn="r">
              <a:buClr>
                <a:srgbClr val="FFFFFF"/>
              </a:buClr>
              <a:buSzPts val="1050"/>
              <a:buFont typeface="Calibri"/>
              <a:buNone/>
              <a:defRPr sz="1050">
                <a:solidFill>
                  <a:srgbClr val="FFFFFF"/>
                </a:solidFill>
                <a:latin typeface="Calibri"/>
                <a:ea typeface="Calibri"/>
                <a:cs typeface="Calibri"/>
                <a:sym typeface="Calibri"/>
              </a:defRPr>
            </a:lvl8pPr>
            <a:lvl9pPr marL="0" lvl="8" indent="0" algn="r">
              <a:buClr>
                <a:srgbClr val="FFFFFF"/>
              </a:buClr>
              <a:buSzPts val="1050"/>
              <a:buFont typeface="Calibri"/>
              <a:buNone/>
              <a:defRPr sz="1050">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7"/>
        <p:cNvGrpSpPr/>
        <p:nvPr/>
      </p:nvGrpSpPr>
      <p:grpSpPr>
        <a:xfrm>
          <a:off x="0" y="0"/>
          <a:ext cx="0" cy="0"/>
          <a:chOff x="0" y="0"/>
          <a:chExt cx="0" cy="0"/>
        </a:xfrm>
      </p:grpSpPr>
      <p:sp>
        <p:nvSpPr>
          <p:cNvPr id="38" name="Google Shape;38;p4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85000"/>
              </a:lnSpc>
              <a:spcBef>
                <a:spcPts val="0"/>
              </a:spcBef>
              <a:spcAft>
                <a:spcPts val="0"/>
              </a:spcAft>
              <a:buClr>
                <a:srgbClr val="3F3F3F"/>
              </a:buClr>
              <a:buSzPts val="2800"/>
              <a:buFont typeface="Lato Black"/>
              <a:buNone/>
              <a:defRPr>
                <a:latin typeface="Lato Black"/>
                <a:ea typeface="Lato Black"/>
                <a:cs typeface="Lato Black"/>
                <a:sym typeface="Lato Black"/>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 name="Google Shape;39;p41"/>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90000"/>
              </a:lnSpc>
              <a:spcBef>
                <a:spcPts val="0"/>
              </a:spcBef>
              <a:spcAft>
                <a:spcPts val="0"/>
              </a:spcAft>
              <a:buClr>
                <a:schemeClr val="dk1"/>
              </a:buClr>
              <a:buSzPts val="1400"/>
              <a:buFont typeface="Lato"/>
              <a:buChar char="●"/>
              <a:defRPr sz="1867">
                <a:solidFill>
                  <a:schemeClr val="dk1"/>
                </a:solidFill>
                <a:latin typeface="Lato"/>
                <a:ea typeface="Lato"/>
                <a:cs typeface="Lato"/>
                <a:sym typeface="Lato"/>
              </a:defRPr>
            </a:lvl1pPr>
            <a:lvl2pPr marL="914400" lvl="1" indent="-304800" algn="l">
              <a:lnSpc>
                <a:spcPct val="90000"/>
              </a:lnSpc>
              <a:spcBef>
                <a:spcPts val="0"/>
              </a:spcBef>
              <a:spcAft>
                <a:spcPts val="0"/>
              </a:spcAft>
              <a:buClr>
                <a:schemeClr val="dk1"/>
              </a:buClr>
              <a:buSzPts val="1200"/>
              <a:buFont typeface="Lato"/>
              <a:buChar char="○"/>
              <a:defRPr sz="1600">
                <a:solidFill>
                  <a:schemeClr val="dk1"/>
                </a:solidFill>
                <a:latin typeface="Lato"/>
                <a:ea typeface="Lato"/>
                <a:cs typeface="Lato"/>
                <a:sym typeface="Lato"/>
              </a:defRPr>
            </a:lvl2pPr>
            <a:lvl3pPr marL="1371600" lvl="2" indent="-304800" algn="l">
              <a:lnSpc>
                <a:spcPct val="90000"/>
              </a:lnSpc>
              <a:spcBef>
                <a:spcPts val="0"/>
              </a:spcBef>
              <a:spcAft>
                <a:spcPts val="0"/>
              </a:spcAft>
              <a:buClr>
                <a:schemeClr val="dk1"/>
              </a:buClr>
              <a:buSzPts val="1200"/>
              <a:buFont typeface="Lato"/>
              <a:buChar char="■"/>
              <a:defRPr sz="1600">
                <a:solidFill>
                  <a:schemeClr val="dk1"/>
                </a:solidFill>
                <a:latin typeface="Lato"/>
                <a:ea typeface="Lato"/>
                <a:cs typeface="Lato"/>
                <a:sym typeface="Lato"/>
              </a:defRPr>
            </a:lvl3pPr>
            <a:lvl4pPr marL="1828800" lvl="3" indent="-304800" algn="l">
              <a:lnSpc>
                <a:spcPct val="90000"/>
              </a:lnSpc>
              <a:spcBef>
                <a:spcPts val="0"/>
              </a:spcBef>
              <a:spcAft>
                <a:spcPts val="0"/>
              </a:spcAft>
              <a:buClr>
                <a:schemeClr val="dk1"/>
              </a:buClr>
              <a:buSzPts val="1200"/>
              <a:buFont typeface="Lato"/>
              <a:buChar char="●"/>
              <a:defRPr sz="1600">
                <a:solidFill>
                  <a:schemeClr val="dk1"/>
                </a:solidFill>
                <a:latin typeface="Lato"/>
                <a:ea typeface="Lato"/>
                <a:cs typeface="Lato"/>
                <a:sym typeface="Lato"/>
              </a:defRPr>
            </a:lvl4pPr>
            <a:lvl5pPr marL="2286000" lvl="4" indent="-304800" algn="l">
              <a:lnSpc>
                <a:spcPct val="90000"/>
              </a:lnSpc>
              <a:spcBef>
                <a:spcPts val="0"/>
              </a:spcBef>
              <a:spcAft>
                <a:spcPts val="0"/>
              </a:spcAft>
              <a:buClr>
                <a:schemeClr val="dk1"/>
              </a:buClr>
              <a:buSzPts val="1200"/>
              <a:buFont typeface="Lato"/>
              <a:buChar char="○"/>
              <a:defRPr sz="1600">
                <a:solidFill>
                  <a:schemeClr val="dk1"/>
                </a:solidFill>
                <a:latin typeface="Lato"/>
                <a:ea typeface="Lato"/>
                <a:cs typeface="Lato"/>
                <a:sym typeface="Lato"/>
              </a:defRPr>
            </a:lvl5pPr>
            <a:lvl6pPr marL="2743200" lvl="5" indent="-304800" algn="l">
              <a:lnSpc>
                <a:spcPct val="90000"/>
              </a:lnSpc>
              <a:spcBef>
                <a:spcPts val="0"/>
              </a:spcBef>
              <a:spcAft>
                <a:spcPts val="0"/>
              </a:spcAft>
              <a:buClr>
                <a:schemeClr val="dk1"/>
              </a:buClr>
              <a:buSzPts val="1200"/>
              <a:buFont typeface="Lato"/>
              <a:buChar char="■"/>
              <a:defRPr sz="1600">
                <a:solidFill>
                  <a:schemeClr val="dk1"/>
                </a:solidFill>
                <a:latin typeface="Lato"/>
                <a:ea typeface="Lato"/>
                <a:cs typeface="Lato"/>
                <a:sym typeface="Lato"/>
              </a:defRPr>
            </a:lvl6pPr>
            <a:lvl7pPr marL="3200400" lvl="6" indent="-304800" algn="l">
              <a:lnSpc>
                <a:spcPct val="90000"/>
              </a:lnSpc>
              <a:spcBef>
                <a:spcPts val="0"/>
              </a:spcBef>
              <a:spcAft>
                <a:spcPts val="0"/>
              </a:spcAft>
              <a:buClr>
                <a:schemeClr val="dk1"/>
              </a:buClr>
              <a:buSzPts val="1200"/>
              <a:buFont typeface="Lato"/>
              <a:buChar char="●"/>
              <a:defRPr sz="1600">
                <a:solidFill>
                  <a:schemeClr val="dk1"/>
                </a:solidFill>
                <a:latin typeface="Lato"/>
                <a:ea typeface="Lato"/>
                <a:cs typeface="Lato"/>
                <a:sym typeface="Lato"/>
              </a:defRPr>
            </a:lvl7pPr>
            <a:lvl8pPr marL="3657600" lvl="7" indent="-304800" algn="l">
              <a:lnSpc>
                <a:spcPct val="90000"/>
              </a:lnSpc>
              <a:spcBef>
                <a:spcPts val="0"/>
              </a:spcBef>
              <a:spcAft>
                <a:spcPts val="0"/>
              </a:spcAft>
              <a:buClr>
                <a:schemeClr val="dk1"/>
              </a:buClr>
              <a:buSzPts val="1200"/>
              <a:buFont typeface="Lato"/>
              <a:buChar char="○"/>
              <a:defRPr sz="1600">
                <a:solidFill>
                  <a:schemeClr val="dk1"/>
                </a:solidFill>
                <a:latin typeface="Lato"/>
                <a:ea typeface="Lato"/>
                <a:cs typeface="Lato"/>
                <a:sym typeface="Lato"/>
              </a:defRPr>
            </a:lvl8pPr>
            <a:lvl9pPr marL="4114800" lvl="8" indent="-304800" algn="l">
              <a:lnSpc>
                <a:spcPct val="90000"/>
              </a:lnSpc>
              <a:spcBef>
                <a:spcPts val="0"/>
              </a:spcBef>
              <a:spcAft>
                <a:spcPts val="0"/>
              </a:spcAft>
              <a:buClr>
                <a:schemeClr val="dk1"/>
              </a:buClr>
              <a:buSzPts val="1200"/>
              <a:buFont typeface="Lato"/>
              <a:buChar char="■"/>
              <a:defRPr sz="1600">
                <a:solidFill>
                  <a:schemeClr val="dk1"/>
                </a:solidFill>
                <a:latin typeface="Lato"/>
                <a:ea typeface="Lato"/>
                <a:cs typeface="Lato"/>
                <a:sym typeface="Lato"/>
              </a:defRPr>
            </a:lvl9pPr>
          </a:lstStyle>
          <a:p>
            <a:endParaRPr/>
          </a:p>
        </p:txBody>
      </p:sp>
      <p:sp>
        <p:nvSpPr>
          <p:cNvPr id="40" name="Google Shape;40;p41"/>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90000"/>
              </a:lnSpc>
              <a:spcBef>
                <a:spcPts val="0"/>
              </a:spcBef>
              <a:spcAft>
                <a:spcPts val="0"/>
              </a:spcAft>
              <a:buClr>
                <a:schemeClr val="dk1"/>
              </a:buClr>
              <a:buSzPts val="1400"/>
              <a:buFont typeface="Lato"/>
              <a:buChar char="●"/>
              <a:defRPr sz="1867">
                <a:solidFill>
                  <a:schemeClr val="dk1"/>
                </a:solidFill>
                <a:latin typeface="Lato"/>
                <a:ea typeface="Lato"/>
                <a:cs typeface="Lato"/>
                <a:sym typeface="Lato"/>
              </a:defRPr>
            </a:lvl1pPr>
            <a:lvl2pPr marL="914400" lvl="1" indent="-304800" algn="l">
              <a:lnSpc>
                <a:spcPct val="90000"/>
              </a:lnSpc>
              <a:spcBef>
                <a:spcPts val="0"/>
              </a:spcBef>
              <a:spcAft>
                <a:spcPts val="0"/>
              </a:spcAft>
              <a:buClr>
                <a:schemeClr val="dk1"/>
              </a:buClr>
              <a:buSzPts val="1200"/>
              <a:buFont typeface="Lato"/>
              <a:buChar char="○"/>
              <a:defRPr sz="1600">
                <a:solidFill>
                  <a:schemeClr val="dk1"/>
                </a:solidFill>
                <a:latin typeface="Lato"/>
                <a:ea typeface="Lato"/>
                <a:cs typeface="Lato"/>
                <a:sym typeface="Lato"/>
              </a:defRPr>
            </a:lvl2pPr>
            <a:lvl3pPr marL="1371600" lvl="2" indent="-304800" algn="l">
              <a:lnSpc>
                <a:spcPct val="90000"/>
              </a:lnSpc>
              <a:spcBef>
                <a:spcPts val="0"/>
              </a:spcBef>
              <a:spcAft>
                <a:spcPts val="0"/>
              </a:spcAft>
              <a:buClr>
                <a:schemeClr val="dk1"/>
              </a:buClr>
              <a:buSzPts val="1200"/>
              <a:buFont typeface="Lato"/>
              <a:buChar char="■"/>
              <a:defRPr sz="1600">
                <a:solidFill>
                  <a:schemeClr val="dk1"/>
                </a:solidFill>
                <a:latin typeface="Lato"/>
                <a:ea typeface="Lato"/>
                <a:cs typeface="Lato"/>
                <a:sym typeface="Lato"/>
              </a:defRPr>
            </a:lvl3pPr>
            <a:lvl4pPr marL="1828800" lvl="3" indent="-304800" algn="l">
              <a:lnSpc>
                <a:spcPct val="90000"/>
              </a:lnSpc>
              <a:spcBef>
                <a:spcPts val="0"/>
              </a:spcBef>
              <a:spcAft>
                <a:spcPts val="0"/>
              </a:spcAft>
              <a:buClr>
                <a:schemeClr val="dk1"/>
              </a:buClr>
              <a:buSzPts val="1200"/>
              <a:buFont typeface="Lato"/>
              <a:buChar char="●"/>
              <a:defRPr sz="1600">
                <a:solidFill>
                  <a:schemeClr val="dk1"/>
                </a:solidFill>
                <a:latin typeface="Lato"/>
                <a:ea typeface="Lato"/>
                <a:cs typeface="Lato"/>
                <a:sym typeface="Lato"/>
              </a:defRPr>
            </a:lvl4pPr>
            <a:lvl5pPr marL="2286000" lvl="4" indent="-304800" algn="l">
              <a:lnSpc>
                <a:spcPct val="90000"/>
              </a:lnSpc>
              <a:spcBef>
                <a:spcPts val="0"/>
              </a:spcBef>
              <a:spcAft>
                <a:spcPts val="0"/>
              </a:spcAft>
              <a:buClr>
                <a:schemeClr val="dk1"/>
              </a:buClr>
              <a:buSzPts val="1200"/>
              <a:buFont typeface="Lato"/>
              <a:buChar char="○"/>
              <a:defRPr sz="1600">
                <a:solidFill>
                  <a:schemeClr val="dk1"/>
                </a:solidFill>
                <a:latin typeface="Lato"/>
                <a:ea typeface="Lato"/>
                <a:cs typeface="Lato"/>
                <a:sym typeface="Lato"/>
              </a:defRPr>
            </a:lvl5pPr>
            <a:lvl6pPr marL="2743200" lvl="5" indent="-304800" algn="l">
              <a:lnSpc>
                <a:spcPct val="90000"/>
              </a:lnSpc>
              <a:spcBef>
                <a:spcPts val="0"/>
              </a:spcBef>
              <a:spcAft>
                <a:spcPts val="0"/>
              </a:spcAft>
              <a:buClr>
                <a:schemeClr val="dk1"/>
              </a:buClr>
              <a:buSzPts val="1200"/>
              <a:buFont typeface="Lato"/>
              <a:buChar char="■"/>
              <a:defRPr sz="1600">
                <a:solidFill>
                  <a:schemeClr val="dk1"/>
                </a:solidFill>
                <a:latin typeface="Lato"/>
                <a:ea typeface="Lato"/>
                <a:cs typeface="Lato"/>
                <a:sym typeface="Lato"/>
              </a:defRPr>
            </a:lvl6pPr>
            <a:lvl7pPr marL="3200400" lvl="6" indent="-304800" algn="l">
              <a:lnSpc>
                <a:spcPct val="90000"/>
              </a:lnSpc>
              <a:spcBef>
                <a:spcPts val="0"/>
              </a:spcBef>
              <a:spcAft>
                <a:spcPts val="0"/>
              </a:spcAft>
              <a:buClr>
                <a:schemeClr val="dk1"/>
              </a:buClr>
              <a:buSzPts val="1200"/>
              <a:buFont typeface="Lato"/>
              <a:buChar char="●"/>
              <a:defRPr sz="1600">
                <a:solidFill>
                  <a:schemeClr val="dk1"/>
                </a:solidFill>
                <a:latin typeface="Lato"/>
                <a:ea typeface="Lato"/>
                <a:cs typeface="Lato"/>
                <a:sym typeface="Lato"/>
              </a:defRPr>
            </a:lvl7pPr>
            <a:lvl8pPr marL="3657600" lvl="7" indent="-304800" algn="l">
              <a:lnSpc>
                <a:spcPct val="90000"/>
              </a:lnSpc>
              <a:spcBef>
                <a:spcPts val="0"/>
              </a:spcBef>
              <a:spcAft>
                <a:spcPts val="0"/>
              </a:spcAft>
              <a:buClr>
                <a:schemeClr val="dk1"/>
              </a:buClr>
              <a:buSzPts val="1200"/>
              <a:buFont typeface="Lato"/>
              <a:buChar char="○"/>
              <a:defRPr sz="1600">
                <a:solidFill>
                  <a:schemeClr val="dk1"/>
                </a:solidFill>
                <a:latin typeface="Lato"/>
                <a:ea typeface="Lato"/>
                <a:cs typeface="Lato"/>
                <a:sym typeface="Lato"/>
              </a:defRPr>
            </a:lvl8pPr>
            <a:lvl9pPr marL="4114800" lvl="8" indent="-304800" algn="l">
              <a:lnSpc>
                <a:spcPct val="90000"/>
              </a:lnSpc>
              <a:spcBef>
                <a:spcPts val="0"/>
              </a:spcBef>
              <a:spcAft>
                <a:spcPts val="0"/>
              </a:spcAft>
              <a:buClr>
                <a:schemeClr val="dk1"/>
              </a:buClr>
              <a:buSzPts val="1200"/>
              <a:buFont typeface="Lato"/>
              <a:buChar char="■"/>
              <a:defRPr sz="1600">
                <a:solidFill>
                  <a:schemeClr val="dk1"/>
                </a:solidFill>
                <a:latin typeface="Lato"/>
                <a:ea typeface="Lato"/>
                <a:cs typeface="Lato"/>
                <a:sym typeface="Lato"/>
              </a:defRPr>
            </a:lvl9pPr>
          </a:lstStyle>
          <a:p>
            <a:endParaRPr/>
          </a:p>
        </p:txBody>
      </p:sp>
      <p:sp>
        <p:nvSpPr>
          <p:cNvPr id="41" name="Google Shape;41;p4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rgbClr val="FFFFFF"/>
              </a:buClr>
              <a:buSzPts val="1050"/>
              <a:buFont typeface="Calibri"/>
              <a:buNone/>
              <a:defRPr sz="1050">
                <a:solidFill>
                  <a:srgbClr val="FFFFFF"/>
                </a:solidFill>
                <a:latin typeface="Calibri"/>
                <a:ea typeface="Calibri"/>
                <a:cs typeface="Calibri"/>
                <a:sym typeface="Calibri"/>
              </a:defRPr>
            </a:lvl1pPr>
            <a:lvl2pPr marL="0" lvl="1" indent="0" algn="r">
              <a:buClr>
                <a:srgbClr val="FFFFFF"/>
              </a:buClr>
              <a:buSzPts val="1050"/>
              <a:buFont typeface="Calibri"/>
              <a:buNone/>
              <a:defRPr sz="1050">
                <a:solidFill>
                  <a:srgbClr val="FFFFFF"/>
                </a:solidFill>
                <a:latin typeface="Calibri"/>
                <a:ea typeface="Calibri"/>
                <a:cs typeface="Calibri"/>
                <a:sym typeface="Calibri"/>
              </a:defRPr>
            </a:lvl2pPr>
            <a:lvl3pPr marL="0" lvl="2" indent="0" algn="r">
              <a:buClr>
                <a:srgbClr val="FFFFFF"/>
              </a:buClr>
              <a:buSzPts val="1050"/>
              <a:buFont typeface="Calibri"/>
              <a:buNone/>
              <a:defRPr sz="1050">
                <a:solidFill>
                  <a:srgbClr val="FFFFFF"/>
                </a:solidFill>
                <a:latin typeface="Calibri"/>
                <a:ea typeface="Calibri"/>
                <a:cs typeface="Calibri"/>
                <a:sym typeface="Calibri"/>
              </a:defRPr>
            </a:lvl3pPr>
            <a:lvl4pPr marL="0" lvl="3" indent="0" algn="r">
              <a:buClr>
                <a:srgbClr val="FFFFFF"/>
              </a:buClr>
              <a:buSzPts val="1050"/>
              <a:buFont typeface="Calibri"/>
              <a:buNone/>
              <a:defRPr sz="1050">
                <a:solidFill>
                  <a:srgbClr val="FFFFFF"/>
                </a:solidFill>
                <a:latin typeface="Calibri"/>
                <a:ea typeface="Calibri"/>
                <a:cs typeface="Calibri"/>
                <a:sym typeface="Calibri"/>
              </a:defRPr>
            </a:lvl4pPr>
            <a:lvl5pPr marL="0" lvl="4" indent="0" algn="r">
              <a:buClr>
                <a:srgbClr val="FFFFFF"/>
              </a:buClr>
              <a:buSzPts val="1050"/>
              <a:buFont typeface="Calibri"/>
              <a:buNone/>
              <a:defRPr sz="1050">
                <a:solidFill>
                  <a:srgbClr val="FFFFFF"/>
                </a:solidFill>
                <a:latin typeface="Calibri"/>
                <a:ea typeface="Calibri"/>
                <a:cs typeface="Calibri"/>
                <a:sym typeface="Calibri"/>
              </a:defRPr>
            </a:lvl5pPr>
            <a:lvl6pPr marL="0" lvl="5" indent="0" algn="r">
              <a:buClr>
                <a:srgbClr val="FFFFFF"/>
              </a:buClr>
              <a:buSzPts val="1050"/>
              <a:buFont typeface="Calibri"/>
              <a:buNone/>
              <a:defRPr sz="1050">
                <a:solidFill>
                  <a:srgbClr val="FFFFFF"/>
                </a:solidFill>
                <a:latin typeface="Calibri"/>
                <a:ea typeface="Calibri"/>
                <a:cs typeface="Calibri"/>
                <a:sym typeface="Calibri"/>
              </a:defRPr>
            </a:lvl6pPr>
            <a:lvl7pPr marL="0" lvl="6" indent="0" algn="r">
              <a:buClr>
                <a:srgbClr val="FFFFFF"/>
              </a:buClr>
              <a:buSzPts val="1050"/>
              <a:buFont typeface="Calibri"/>
              <a:buNone/>
              <a:defRPr sz="1050">
                <a:solidFill>
                  <a:srgbClr val="FFFFFF"/>
                </a:solidFill>
                <a:latin typeface="Calibri"/>
                <a:ea typeface="Calibri"/>
                <a:cs typeface="Calibri"/>
                <a:sym typeface="Calibri"/>
              </a:defRPr>
            </a:lvl7pPr>
            <a:lvl8pPr marL="0" lvl="7" indent="0" algn="r">
              <a:buClr>
                <a:srgbClr val="FFFFFF"/>
              </a:buClr>
              <a:buSzPts val="1050"/>
              <a:buFont typeface="Calibri"/>
              <a:buNone/>
              <a:defRPr sz="1050">
                <a:solidFill>
                  <a:srgbClr val="FFFFFF"/>
                </a:solidFill>
                <a:latin typeface="Calibri"/>
                <a:ea typeface="Calibri"/>
                <a:cs typeface="Calibri"/>
                <a:sym typeface="Calibri"/>
              </a:defRPr>
            </a:lvl8pPr>
            <a:lvl9pPr marL="0" lvl="8" indent="0" algn="r">
              <a:buClr>
                <a:srgbClr val="FFFFFF"/>
              </a:buClr>
              <a:buSzPts val="1050"/>
              <a:buFont typeface="Calibri"/>
              <a:buNone/>
              <a:defRPr sz="1050">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42"/>
        <p:cNvGrpSpPr/>
        <p:nvPr/>
      </p:nvGrpSpPr>
      <p:grpSpPr>
        <a:xfrm>
          <a:off x="0" y="0"/>
          <a:ext cx="0" cy="0"/>
          <a:chOff x="0" y="0"/>
          <a:chExt cx="0" cy="0"/>
        </a:xfrm>
      </p:grpSpPr>
      <p:sp>
        <p:nvSpPr>
          <p:cNvPr id="43" name="Google Shape;43;p42"/>
          <p:cNvSpPr/>
          <p:nvPr/>
        </p:nvSpPr>
        <p:spPr>
          <a:xfrm>
            <a:off x="3175" y="6400800"/>
            <a:ext cx="12188825" cy="457200"/>
          </a:xfrm>
          <a:prstGeom prst="rect">
            <a:avLst/>
          </a:prstGeom>
          <a:solidFill>
            <a:srgbClr val="8283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2"/>
          <p:cNvSpPr/>
          <p:nvPr/>
        </p:nvSpPr>
        <p:spPr>
          <a:xfrm>
            <a:off x="15" y="6334316"/>
            <a:ext cx="12188825" cy="64008"/>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2"/>
          <p:cNvSpPr txBox="1">
            <a:spLocks noGrp="1"/>
          </p:cNvSpPr>
          <p:nvPr>
            <p:ph type="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8000"/>
              <a:buFont typeface="Calibri"/>
              <a:buNone/>
              <a:defRPr sz="8000" b="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2"/>
          <p:cNvSpPr txBox="1">
            <a:spLocks noGrp="1"/>
          </p:cNvSpPr>
          <p:nvPr>
            <p:ph type="body" idx="1"/>
          </p:nvPr>
        </p:nvSpPr>
        <p:spPr>
          <a:xfrm>
            <a:off x="1097280" y="4453128"/>
            <a:ext cx="10058400" cy="1143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marL="914400" lvl="1" indent="-228600" algn="l">
              <a:lnSpc>
                <a:spcPct val="90000"/>
              </a:lnSpc>
              <a:spcBef>
                <a:spcPts val="200"/>
              </a:spcBef>
              <a:spcAft>
                <a:spcPts val="0"/>
              </a:spcAft>
              <a:buSzPts val="1800"/>
              <a:buNone/>
              <a:defRPr sz="1800">
                <a:solidFill>
                  <a:srgbClr val="888888"/>
                </a:solidFill>
              </a:defRPr>
            </a:lvl2pPr>
            <a:lvl3pPr marL="1371600" lvl="2" indent="-228600" algn="l">
              <a:lnSpc>
                <a:spcPct val="90000"/>
              </a:lnSpc>
              <a:spcBef>
                <a:spcPts val="400"/>
              </a:spcBef>
              <a:spcAft>
                <a:spcPts val="0"/>
              </a:spcAft>
              <a:buSzPts val="1600"/>
              <a:buNone/>
              <a:defRPr sz="1600">
                <a:solidFill>
                  <a:srgbClr val="888888"/>
                </a:solidFill>
              </a:defRPr>
            </a:lvl3pPr>
            <a:lvl4pPr marL="1828800" lvl="3" indent="-228600" algn="l">
              <a:lnSpc>
                <a:spcPct val="90000"/>
              </a:lnSpc>
              <a:spcBef>
                <a:spcPts val="400"/>
              </a:spcBef>
              <a:spcAft>
                <a:spcPts val="0"/>
              </a:spcAft>
              <a:buSzPts val="1400"/>
              <a:buNone/>
              <a:defRPr sz="1400">
                <a:solidFill>
                  <a:srgbClr val="888888"/>
                </a:solidFill>
              </a:defRPr>
            </a:lvl4pPr>
            <a:lvl5pPr marL="2286000" lvl="4" indent="-228600" algn="l">
              <a:lnSpc>
                <a:spcPct val="90000"/>
              </a:lnSpc>
              <a:spcBef>
                <a:spcPts val="400"/>
              </a:spcBef>
              <a:spcAft>
                <a:spcPts val="0"/>
              </a:spcAft>
              <a:buSzPts val="1400"/>
              <a:buNone/>
              <a:defRPr sz="1400">
                <a:solidFill>
                  <a:srgbClr val="888888"/>
                </a:solidFill>
              </a:defRPr>
            </a:lvl5pPr>
            <a:lvl6pPr marL="2743200" lvl="5" indent="-228600" algn="l">
              <a:lnSpc>
                <a:spcPct val="90000"/>
              </a:lnSpc>
              <a:spcBef>
                <a:spcPts val="400"/>
              </a:spcBef>
              <a:spcAft>
                <a:spcPts val="0"/>
              </a:spcAft>
              <a:buSzPts val="1400"/>
              <a:buNone/>
              <a:defRPr sz="1400">
                <a:solidFill>
                  <a:srgbClr val="888888"/>
                </a:solidFill>
              </a:defRPr>
            </a:lvl6pPr>
            <a:lvl7pPr marL="3200400" lvl="6" indent="-228600" algn="l">
              <a:lnSpc>
                <a:spcPct val="90000"/>
              </a:lnSpc>
              <a:spcBef>
                <a:spcPts val="400"/>
              </a:spcBef>
              <a:spcAft>
                <a:spcPts val="0"/>
              </a:spcAft>
              <a:buSzPts val="1400"/>
              <a:buNone/>
              <a:defRPr sz="1400">
                <a:solidFill>
                  <a:srgbClr val="888888"/>
                </a:solidFill>
              </a:defRPr>
            </a:lvl7pPr>
            <a:lvl8pPr marL="3657600" lvl="7" indent="-228600" algn="l">
              <a:lnSpc>
                <a:spcPct val="90000"/>
              </a:lnSpc>
              <a:spcBef>
                <a:spcPts val="400"/>
              </a:spcBef>
              <a:spcAft>
                <a:spcPts val="0"/>
              </a:spcAft>
              <a:buSzPts val="1400"/>
              <a:buNone/>
              <a:defRPr sz="1400">
                <a:solidFill>
                  <a:srgbClr val="888888"/>
                </a:solidFill>
              </a:defRPr>
            </a:lvl8pPr>
            <a:lvl9pPr marL="4114800" lvl="8" indent="-228600" algn="l">
              <a:lnSpc>
                <a:spcPct val="90000"/>
              </a:lnSpc>
              <a:spcBef>
                <a:spcPts val="400"/>
              </a:spcBef>
              <a:spcAft>
                <a:spcPts val="400"/>
              </a:spcAft>
              <a:buSzPts val="1400"/>
              <a:buNone/>
              <a:defRPr sz="1400">
                <a:solidFill>
                  <a:srgbClr val="888888"/>
                </a:solidFill>
              </a:defRPr>
            </a:lvl9pPr>
          </a:lstStyle>
          <a:p>
            <a:endParaRPr/>
          </a:p>
        </p:txBody>
      </p:sp>
      <p:sp>
        <p:nvSpPr>
          <p:cNvPr id="47" name="Google Shape;47;p42"/>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2"/>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4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50" name="Google Shape;50;p42"/>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Google Shape;59;p44"/>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4"/>
          <p:cNvSpPr txBox="1">
            <a:spLocks noGrp="1"/>
          </p:cNvSpPr>
          <p:nvPr>
            <p:ph type="body" idx="1"/>
          </p:nvPr>
        </p:nvSpPr>
        <p:spPr>
          <a:xfrm>
            <a:off x="109728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61" name="Google Shape;61;p44"/>
          <p:cNvSpPr txBox="1">
            <a:spLocks noGrp="1"/>
          </p:cNvSpPr>
          <p:nvPr>
            <p:ph type="body" idx="2"/>
          </p:nvPr>
        </p:nvSpPr>
        <p:spPr>
          <a:xfrm>
            <a:off x="1097280" y="2582334"/>
            <a:ext cx="4937760" cy="33782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2" name="Google Shape;62;p44"/>
          <p:cNvSpPr txBox="1">
            <a:spLocks noGrp="1"/>
          </p:cNvSpPr>
          <p:nvPr>
            <p:ph type="body" idx="3"/>
          </p:nvPr>
        </p:nvSpPr>
        <p:spPr>
          <a:xfrm>
            <a:off x="621792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63" name="Google Shape;63;p44"/>
          <p:cNvSpPr txBox="1">
            <a:spLocks noGrp="1"/>
          </p:cNvSpPr>
          <p:nvPr>
            <p:ph type="body" idx="4"/>
          </p:nvPr>
        </p:nvSpPr>
        <p:spPr>
          <a:xfrm>
            <a:off x="6217920" y="2582334"/>
            <a:ext cx="4937760" cy="33782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4" name="Google Shape;64;p44"/>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44"/>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45"/>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45"/>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5"/>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5"/>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72"/>
        <p:cNvGrpSpPr/>
        <p:nvPr/>
      </p:nvGrpSpPr>
      <p:grpSpPr>
        <a:xfrm>
          <a:off x="0" y="0"/>
          <a:ext cx="0" cy="0"/>
          <a:chOff x="0" y="0"/>
          <a:chExt cx="0" cy="0"/>
        </a:xfrm>
      </p:grpSpPr>
      <p:sp>
        <p:nvSpPr>
          <p:cNvPr id="73" name="Google Shape;73;p46"/>
          <p:cNvSpPr/>
          <p:nvPr/>
        </p:nvSpPr>
        <p:spPr>
          <a:xfrm>
            <a:off x="3175" y="6400800"/>
            <a:ext cx="12188825" cy="457200"/>
          </a:xfrm>
          <a:prstGeom prst="rect">
            <a:avLst/>
          </a:prstGeom>
          <a:solidFill>
            <a:srgbClr val="8283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6"/>
          <p:cNvSpPr/>
          <p:nvPr/>
        </p:nvSpPr>
        <p:spPr>
          <a:xfrm>
            <a:off x="15" y="6334316"/>
            <a:ext cx="12188825" cy="64008"/>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6"/>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6"/>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6"/>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78"/>
        <p:cNvGrpSpPr/>
        <p:nvPr/>
      </p:nvGrpSpPr>
      <p:grpSpPr>
        <a:xfrm>
          <a:off x="0" y="0"/>
          <a:ext cx="0" cy="0"/>
          <a:chOff x="0" y="0"/>
          <a:chExt cx="0" cy="0"/>
        </a:xfrm>
      </p:grpSpPr>
      <p:sp>
        <p:nvSpPr>
          <p:cNvPr id="79" name="Google Shape;79;p47"/>
          <p:cNvSpPr/>
          <p:nvPr/>
        </p:nvSpPr>
        <p:spPr>
          <a:xfrm>
            <a:off x="16" y="0"/>
            <a:ext cx="4050791" cy="6858000"/>
          </a:xfrm>
          <a:prstGeom prst="rect">
            <a:avLst/>
          </a:prstGeom>
          <a:solidFill>
            <a:srgbClr val="8283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7"/>
          <p:cNvSpPr/>
          <p:nvPr/>
        </p:nvSpPr>
        <p:spPr>
          <a:xfrm>
            <a:off x="4040071" y="0"/>
            <a:ext cx="64008" cy="6858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7"/>
          <p:cNvSpPr txBox="1">
            <a:spLocks noGrp="1"/>
          </p:cNvSpPr>
          <p:nvPr>
            <p:ph type="title"/>
          </p:nvPr>
        </p:nvSpPr>
        <p:spPr>
          <a:xfrm>
            <a:off x="457200" y="594359"/>
            <a:ext cx="3200400" cy="22860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47"/>
          <p:cNvSpPr txBox="1">
            <a:spLocks noGrp="1"/>
          </p:cNvSpPr>
          <p:nvPr>
            <p:ph type="body" idx="1"/>
          </p:nvPr>
        </p:nvSpPr>
        <p:spPr>
          <a:xfrm>
            <a:off x="4800600" y="731520"/>
            <a:ext cx="6492240" cy="52578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3" name="Google Shape;83;p47"/>
          <p:cNvSpPr txBox="1">
            <a:spLocks noGrp="1"/>
          </p:cNvSpPr>
          <p:nvPr>
            <p:ph type="body" idx="2"/>
          </p:nvPr>
        </p:nvSpPr>
        <p:spPr>
          <a:xfrm>
            <a:off x="457200" y="2926080"/>
            <a:ext cx="3200400" cy="33791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500"/>
              <a:buNone/>
              <a:defRPr sz="1500">
                <a:solidFill>
                  <a:srgbClr val="FFFFFF"/>
                </a:solidFill>
              </a:defRPr>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84" name="Google Shape;84;p47"/>
          <p:cNvSpPr txBox="1">
            <a:spLocks noGrp="1"/>
          </p:cNvSpPr>
          <p:nvPr>
            <p:ph type="dt" idx="10"/>
          </p:nvPr>
        </p:nvSpPr>
        <p:spPr>
          <a:xfrm>
            <a:off x="465512" y="6459785"/>
            <a:ext cx="26185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7"/>
          <p:cNvSpPr txBox="1">
            <a:spLocks noGrp="1"/>
          </p:cNvSpPr>
          <p:nvPr>
            <p:ph type="ftr" idx="11"/>
          </p:nvPr>
        </p:nvSpPr>
        <p:spPr>
          <a:xfrm>
            <a:off x="4800600" y="6459785"/>
            <a:ext cx="4648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7"/>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50">
                <a:solidFill>
                  <a:schemeClr val="dk2"/>
                </a:solidFill>
                <a:latin typeface="Calibri"/>
                <a:ea typeface="Calibri"/>
                <a:cs typeface="Calibri"/>
                <a:sym typeface="Calibri"/>
              </a:defRPr>
            </a:lvl1pPr>
            <a:lvl2pPr marL="0" lvl="1" indent="0" algn="r">
              <a:spcBef>
                <a:spcPts val="0"/>
              </a:spcBef>
              <a:buNone/>
              <a:defRPr sz="1050">
                <a:solidFill>
                  <a:schemeClr val="dk2"/>
                </a:solidFill>
                <a:latin typeface="Calibri"/>
                <a:ea typeface="Calibri"/>
                <a:cs typeface="Calibri"/>
                <a:sym typeface="Calibri"/>
              </a:defRPr>
            </a:lvl2pPr>
            <a:lvl3pPr marL="0" lvl="2" indent="0" algn="r">
              <a:spcBef>
                <a:spcPts val="0"/>
              </a:spcBef>
              <a:buNone/>
              <a:defRPr sz="1050">
                <a:solidFill>
                  <a:schemeClr val="dk2"/>
                </a:solidFill>
                <a:latin typeface="Calibri"/>
                <a:ea typeface="Calibri"/>
                <a:cs typeface="Calibri"/>
                <a:sym typeface="Calibri"/>
              </a:defRPr>
            </a:lvl3pPr>
            <a:lvl4pPr marL="0" lvl="3" indent="0" algn="r">
              <a:spcBef>
                <a:spcPts val="0"/>
              </a:spcBef>
              <a:buNone/>
              <a:defRPr sz="1050">
                <a:solidFill>
                  <a:schemeClr val="dk2"/>
                </a:solidFill>
                <a:latin typeface="Calibri"/>
                <a:ea typeface="Calibri"/>
                <a:cs typeface="Calibri"/>
                <a:sym typeface="Calibri"/>
              </a:defRPr>
            </a:lvl4pPr>
            <a:lvl5pPr marL="0" lvl="4" indent="0" algn="r">
              <a:spcBef>
                <a:spcPts val="0"/>
              </a:spcBef>
              <a:buNone/>
              <a:defRPr sz="1050">
                <a:solidFill>
                  <a:schemeClr val="dk2"/>
                </a:solidFill>
                <a:latin typeface="Calibri"/>
                <a:ea typeface="Calibri"/>
                <a:cs typeface="Calibri"/>
                <a:sym typeface="Calibri"/>
              </a:defRPr>
            </a:lvl5pPr>
            <a:lvl6pPr marL="0" lvl="5" indent="0" algn="r">
              <a:spcBef>
                <a:spcPts val="0"/>
              </a:spcBef>
              <a:buNone/>
              <a:defRPr sz="1050">
                <a:solidFill>
                  <a:schemeClr val="dk2"/>
                </a:solidFill>
                <a:latin typeface="Calibri"/>
                <a:ea typeface="Calibri"/>
                <a:cs typeface="Calibri"/>
                <a:sym typeface="Calibri"/>
              </a:defRPr>
            </a:lvl6pPr>
            <a:lvl7pPr marL="0" lvl="6" indent="0" algn="r">
              <a:spcBef>
                <a:spcPts val="0"/>
              </a:spcBef>
              <a:buNone/>
              <a:defRPr sz="1050">
                <a:solidFill>
                  <a:schemeClr val="dk2"/>
                </a:solidFill>
                <a:latin typeface="Calibri"/>
                <a:ea typeface="Calibri"/>
                <a:cs typeface="Calibri"/>
                <a:sym typeface="Calibri"/>
              </a:defRPr>
            </a:lvl7pPr>
            <a:lvl8pPr marL="0" lvl="7" indent="0" algn="r">
              <a:spcBef>
                <a:spcPts val="0"/>
              </a:spcBef>
              <a:buNone/>
              <a:defRPr sz="1050">
                <a:solidFill>
                  <a:schemeClr val="dk2"/>
                </a:solidFill>
                <a:latin typeface="Calibri"/>
                <a:ea typeface="Calibri"/>
                <a:cs typeface="Calibri"/>
                <a:sym typeface="Calibri"/>
              </a:defRPr>
            </a:lvl8pPr>
            <a:lvl9pPr marL="0" lvl="8" indent="0" algn="r">
              <a:spcBef>
                <a:spcPts val="0"/>
              </a:spcBef>
              <a:buNone/>
              <a:defRPr sz="1050">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Google Shape;10;p37"/>
          <p:cNvSpPr/>
          <p:nvPr/>
        </p:nvSpPr>
        <p:spPr>
          <a:xfrm>
            <a:off x="1" y="6400800"/>
            <a:ext cx="12192000" cy="457200"/>
          </a:xfrm>
          <a:prstGeom prst="rect">
            <a:avLst/>
          </a:prstGeom>
          <a:solidFill>
            <a:srgbClr val="8283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37"/>
          <p:cNvSpPr/>
          <p:nvPr/>
        </p:nvSpPr>
        <p:spPr>
          <a:xfrm>
            <a:off x="15" y="6334316"/>
            <a:ext cx="12191985" cy="6648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37"/>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37"/>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4" name="Google Shape;14;p37"/>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37"/>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37"/>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7" name="Google Shape;17;p37"/>
          <p:cNvCxnSpPr/>
          <p:nvPr/>
        </p:nvCxnSpPr>
        <p:spPr>
          <a:xfrm>
            <a:off x="1193532" y="1737845"/>
            <a:ext cx="9966960" cy="0"/>
          </a:xfrm>
          <a:prstGeom prst="straightConnector1">
            <a:avLst/>
          </a:prstGeom>
          <a:noFill/>
          <a:ln w="9525" cap="flat" cmpd="sng">
            <a:solidFill>
              <a:srgbClr val="7F7F7F"/>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21.jpe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hyperlink" Target="https://charlesbuttfdn.org/wp-content/uploads/2022/09/2022-teacher-poll.pdf"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noAutofit/>
          </a:bodyPr>
          <a:lstStyle/>
          <a:p>
            <a:pPr marL="0" lvl="0" indent="0" algn="just" rtl="0">
              <a:lnSpc>
                <a:spcPct val="85000"/>
              </a:lnSpc>
              <a:spcBef>
                <a:spcPts val="0"/>
              </a:spcBef>
              <a:spcAft>
                <a:spcPts val="0"/>
              </a:spcAft>
              <a:buClr>
                <a:srgbClr val="262626"/>
              </a:buClr>
              <a:buSzPts val="8000"/>
              <a:buFont typeface="Calibri"/>
              <a:buNone/>
            </a:pPr>
            <a:r>
              <a:rPr lang="en-US" sz="6000" b="1" dirty="0">
                <a:latin typeface="Georgia" panose="02040502050405020303" pitchFamily="18" charset="0"/>
              </a:rPr>
              <a:t>No Teacher Left Behind: Legal Issues Related to Teacher Shortages</a:t>
            </a:r>
            <a:endParaRPr sz="6000" dirty="0">
              <a:latin typeface="Georgia" panose="02040502050405020303" pitchFamily="18" charset="0"/>
            </a:endParaRPr>
          </a:p>
        </p:txBody>
      </p:sp>
      <p:sp>
        <p:nvSpPr>
          <p:cNvPr id="115" name="Google Shape;115;p1"/>
          <p:cNvSpPr txBox="1">
            <a:spLocks noGrp="1"/>
          </p:cNvSpPr>
          <p:nvPr>
            <p:ph type="subTitle" idx="1"/>
          </p:nvPr>
        </p:nvSpPr>
        <p:spPr>
          <a:xfrm>
            <a:off x="1100051" y="4455621"/>
            <a:ext cx="10058400" cy="11430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SzPts val="2400"/>
              <a:buNone/>
            </a:pPr>
            <a:r>
              <a:rPr lang="en-US" b="1" dirty="0">
                <a:latin typeface="Georgia" panose="02040502050405020303" pitchFamily="18" charset="0"/>
              </a:rPr>
              <a:t>JUAN J. CRUZ</a:t>
            </a:r>
            <a:r>
              <a:rPr lang="en-US" dirty="0">
                <a:latin typeface="Georgia" panose="02040502050405020303" pitchFamily="18" charset="0"/>
              </a:rPr>
              <a:t>, J. CRUZ &amp; ASSOCIATES LLC</a:t>
            </a:r>
            <a:endParaRPr dirty="0">
              <a:latin typeface="Georgia" panose="02040502050405020303" pitchFamily="18" charset="0"/>
            </a:endParaRPr>
          </a:p>
          <a:p>
            <a:pPr marL="0" lvl="0" indent="0" algn="l" rtl="0">
              <a:lnSpc>
                <a:spcPct val="90000"/>
              </a:lnSpc>
              <a:spcBef>
                <a:spcPts val="1400"/>
              </a:spcBef>
              <a:spcAft>
                <a:spcPts val="0"/>
              </a:spcAft>
              <a:buSzPts val="2400"/>
              <a:buNone/>
            </a:pPr>
            <a:r>
              <a:rPr lang="en-US" b="1" dirty="0">
                <a:latin typeface="Georgia" panose="02040502050405020303" pitchFamily="18" charset="0"/>
              </a:rPr>
              <a:t>JEFF CROWNOVER</a:t>
            </a:r>
            <a:r>
              <a:rPr lang="en-US" dirty="0">
                <a:latin typeface="Georgia" panose="02040502050405020303" pitchFamily="18" charset="0"/>
              </a:rPr>
              <a:t>, DEPUTY SUPERINTENDENT FOR ACADEMICS &amp; SCHOOL LEADERSHIP, PROSPER ISD</a:t>
            </a:r>
            <a:endParaRPr dirty="0">
              <a:latin typeface="Georgia" panose="02040502050405020303"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D96B9-6087-4239-88C8-84E98D0B12FA}"/>
              </a:ext>
            </a:extLst>
          </p:cNvPr>
          <p:cNvSpPr>
            <a:spLocks noGrp="1"/>
          </p:cNvSpPr>
          <p:nvPr>
            <p:ph type="title"/>
          </p:nvPr>
        </p:nvSpPr>
        <p:spPr>
          <a:xfrm>
            <a:off x="415600" y="957553"/>
            <a:ext cx="11360800" cy="763600"/>
          </a:xfrm>
        </p:spPr>
        <p:txBody>
          <a:bodyPr anchor="ctr">
            <a:normAutofit/>
          </a:bodyPr>
          <a:lstStyle/>
          <a:p>
            <a:pPr algn="ctr"/>
            <a:r>
              <a:rPr lang="en-US" sz="4000" dirty="0">
                <a:latin typeface="Georgia" panose="02040502050405020303" pitchFamily="18" charset="0"/>
              </a:rPr>
              <a:t>CAVERS</a:t>
            </a:r>
          </a:p>
        </p:txBody>
      </p:sp>
      <p:sp>
        <p:nvSpPr>
          <p:cNvPr id="3" name="Text Placeholder 2">
            <a:extLst>
              <a:ext uri="{FF2B5EF4-FFF2-40B4-BE49-F238E27FC236}">
                <a16:creationId xmlns:a16="http://schemas.microsoft.com/office/drawing/2014/main" id="{CA72E71D-7950-3802-7C1C-F05D497695AC}"/>
              </a:ext>
            </a:extLst>
          </p:cNvPr>
          <p:cNvSpPr>
            <a:spLocks noGrp="1"/>
          </p:cNvSpPr>
          <p:nvPr>
            <p:ph type="body" idx="1"/>
          </p:nvPr>
        </p:nvSpPr>
        <p:spPr>
          <a:xfrm>
            <a:off x="1832811" y="1796901"/>
            <a:ext cx="3444949" cy="4294931"/>
          </a:xfrm>
        </p:spPr>
        <p:txBody>
          <a:bodyPr anchor="ctr">
            <a:normAutofit/>
          </a:bodyPr>
          <a:lstStyle/>
          <a:p>
            <a:r>
              <a:rPr lang="en-US" sz="2800" b="1" dirty="0">
                <a:latin typeface="Georgia" panose="02040502050405020303" pitchFamily="18" charset="0"/>
              </a:rPr>
              <a:t>C</a:t>
            </a:r>
            <a:r>
              <a:rPr lang="en-US" sz="2800" dirty="0">
                <a:latin typeface="Georgia" panose="02040502050405020303" pitchFamily="18" charset="0"/>
              </a:rPr>
              <a:t>itizens</a:t>
            </a:r>
            <a:endParaRPr lang="en-US" sz="2400" dirty="0">
              <a:latin typeface="Georgia" panose="02040502050405020303" pitchFamily="18" charset="0"/>
            </a:endParaRPr>
          </a:p>
          <a:p>
            <a:endParaRPr lang="en-US" sz="2400" dirty="0">
              <a:latin typeface="Georgia" panose="02040502050405020303" pitchFamily="18" charset="0"/>
            </a:endParaRPr>
          </a:p>
          <a:p>
            <a:r>
              <a:rPr lang="en-US" sz="2800" b="1" dirty="0">
                <a:latin typeface="Georgia" panose="02040502050405020303" pitchFamily="18" charset="0"/>
              </a:rPr>
              <a:t>A</a:t>
            </a:r>
            <a:r>
              <a:rPr lang="en-US" sz="2800" dirty="0">
                <a:latin typeface="Georgia" panose="02040502050405020303" pitchFamily="18" charset="0"/>
              </a:rPr>
              <a:t>gainst</a:t>
            </a:r>
            <a:endParaRPr lang="en-US" sz="2400" dirty="0">
              <a:latin typeface="Georgia" panose="02040502050405020303" pitchFamily="18" charset="0"/>
            </a:endParaRPr>
          </a:p>
          <a:p>
            <a:endParaRPr lang="en-US" sz="2400" dirty="0">
              <a:latin typeface="Georgia" panose="02040502050405020303" pitchFamily="18" charset="0"/>
            </a:endParaRPr>
          </a:p>
          <a:p>
            <a:r>
              <a:rPr lang="en-US" sz="2800" b="1" dirty="0">
                <a:latin typeface="Georgia" panose="02040502050405020303" pitchFamily="18" charset="0"/>
              </a:rPr>
              <a:t>V</a:t>
            </a:r>
            <a:r>
              <a:rPr lang="en-US" sz="2800" dirty="0">
                <a:latin typeface="Georgia" panose="02040502050405020303" pitchFamily="18" charset="0"/>
              </a:rPr>
              <a:t>irtually</a:t>
            </a:r>
            <a:endParaRPr lang="en-US" sz="2400" dirty="0">
              <a:latin typeface="Georgia" panose="02040502050405020303" pitchFamily="18" charset="0"/>
            </a:endParaRPr>
          </a:p>
          <a:p>
            <a:endParaRPr lang="en-US" sz="2400" dirty="0">
              <a:latin typeface="Georgia" panose="02040502050405020303" pitchFamily="18" charset="0"/>
            </a:endParaRPr>
          </a:p>
          <a:p>
            <a:r>
              <a:rPr lang="en-US" sz="2800" b="1" dirty="0">
                <a:latin typeface="Georgia" panose="02040502050405020303" pitchFamily="18" charset="0"/>
              </a:rPr>
              <a:t>E</a:t>
            </a:r>
            <a:r>
              <a:rPr lang="en-US" sz="2800" dirty="0">
                <a:latin typeface="Georgia" panose="02040502050405020303" pitchFamily="18" charset="0"/>
              </a:rPr>
              <a:t>verything</a:t>
            </a:r>
          </a:p>
        </p:txBody>
      </p:sp>
      <p:pic>
        <p:nvPicPr>
          <p:cNvPr id="1028" name="Picture 4">
            <a:extLst>
              <a:ext uri="{FF2B5EF4-FFF2-40B4-BE49-F238E27FC236}">
                <a16:creationId xmlns:a16="http://schemas.microsoft.com/office/drawing/2014/main" id="{30490D8F-A7C3-09BE-6556-4D783FC887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41" b="2374"/>
          <a:stretch/>
        </p:blipFill>
        <p:spPr bwMode="auto">
          <a:xfrm>
            <a:off x="6914242" y="1796901"/>
            <a:ext cx="3717409" cy="4294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344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8"/>
          <p:cNvSpPr txBox="1">
            <a:spLocks noGrp="1"/>
          </p:cNvSpPr>
          <p:nvPr>
            <p:ph type="title"/>
          </p:nvPr>
        </p:nvSpPr>
        <p:spPr>
          <a:xfrm>
            <a:off x="415600" y="929032"/>
            <a:ext cx="11360800" cy="763600"/>
          </a:xfrm>
          <a:prstGeom prst="rect">
            <a:avLst/>
          </a:prstGeom>
          <a:noFill/>
          <a:ln>
            <a:noFill/>
          </a:ln>
        </p:spPr>
        <p:txBody>
          <a:bodyPr spcFirstLastPara="1" wrap="square" lIns="91425" tIns="91425" rIns="91425" bIns="91425" anchor="b" anchorCtr="0">
            <a:normAutofit/>
          </a:bodyPr>
          <a:lstStyle/>
          <a:p>
            <a:pPr marL="0" lvl="0" indent="0" algn="ctr" rtl="0">
              <a:lnSpc>
                <a:spcPct val="85000"/>
              </a:lnSpc>
              <a:spcBef>
                <a:spcPts val="0"/>
              </a:spcBef>
              <a:spcAft>
                <a:spcPts val="0"/>
              </a:spcAft>
              <a:buClr>
                <a:srgbClr val="3F3F3F"/>
              </a:buClr>
              <a:buSzPct val="64814"/>
              <a:buFont typeface="Lato Black"/>
              <a:buNone/>
            </a:pPr>
            <a:r>
              <a:rPr lang="en-US" sz="4000" dirty="0">
                <a:latin typeface="Georgia" panose="02040502050405020303" pitchFamily="18" charset="0"/>
              </a:rPr>
              <a:t>Unruly Parents</a:t>
            </a:r>
            <a:endParaRPr sz="4000" dirty="0">
              <a:latin typeface="Georgia" panose="02040502050405020303" pitchFamily="18" charset="0"/>
            </a:endParaRPr>
          </a:p>
        </p:txBody>
      </p:sp>
      <p:sp>
        <p:nvSpPr>
          <p:cNvPr id="164" name="Google Shape;164;p8"/>
          <p:cNvSpPr txBox="1">
            <a:spLocks noGrp="1"/>
          </p:cNvSpPr>
          <p:nvPr>
            <p:ph type="body" idx="1"/>
          </p:nvPr>
        </p:nvSpPr>
        <p:spPr>
          <a:xfrm>
            <a:off x="415600" y="1773656"/>
            <a:ext cx="11360800" cy="4511398"/>
          </a:xfrm>
          <a:prstGeom prst="rect">
            <a:avLst/>
          </a:prstGeom>
          <a:noFill/>
          <a:ln>
            <a:noFill/>
          </a:ln>
        </p:spPr>
        <p:txBody>
          <a:bodyPr spcFirstLastPara="1" wrap="square" lIns="91425" tIns="91425" rIns="91425" bIns="91425" anchor="t" anchorCtr="0">
            <a:normAutofit/>
          </a:bodyPr>
          <a:lstStyle/>
          <a:p>
            <a:pPr marL="495297" algn="just">
              <a:buSzPct val="60000"/>
            </a:pPr>
            <a:r>
              <a:rPr lang="en-US" sz="2200" dirty="0">
                <a:latin typeface="Georgia" panose="02040502050405020303" pitchFamily="18" charset="0"/>
              </a:rPr>
              <a:t>Unreasonable grievances and complaints from parents</a:t>
            </a:r>
          </a:p>
          <a:p>
            <a:pPr marL="495297" algn="just">
              <a:buSzPct val="60000"/>
            </a:pPr>
            <a:endParaRPr sz="2400" dirty="0">
              <a:latin typeface="Georgia" panose="02040502050405020303" pitchFamily="18" charset="0"/>
            </a:endParaRPr>
          </a:p>
          <a:p>
            <a:pPr marL="495296" algn="just">
              <a:buSzPct val="60000"/>
            </a:pPr>
            <a:r>
              <a:rPr lang="en-US" sz="2200" u="sng" dirty="0">
                <a:latin typeface="Georgia" panose="02040502050405020303" pitchFamily="18" charset="0"/>
              </a:rPr>
              <a:t>Texas Education Code § 37.105</a:t>
            </a:r>
          </a:p>
          <a:p>
            <a:pPr marL="1066784" lvl="1" indent="-457188" algn="just">
              <a:buSzPct val="60000"/>
              <a:buFont typeface="Lato"/>
              <a:buChar char="●"/>
            </a:pPr>
            <a:r>
              <a:rPr lang="en-US" sz="2100" dirty="0">
                <a:latin typeface="Georgia" panose="02040502050405020303" pitchFamily="18" charset="0"/>
              </a:rPr>
              <a:t>A school administrator, school resource officer, or school district peace officer of a school district may refuse to allow a person to enter on or may eject a person from property under the districts control if the person refuses to leave peaceably on request </a:t>
            </a:r>
            <a:r>
              <a:rPr lang="en-US" sz="2100" u="sng" dirty="0">
                <a:latin typeface="Georgia" panose="02040502050405020303" pitchFamily="18" charset="0"/>
              </a:rPr>
              <a:t>and</a:t>
            </a:r>
            <a:r>
              <a:rPr lang="en-US" sz="2100" b="1" dirty="0">
                <a:latin typeface="Georgia" panose="02040502050405020303" pitchFamily="18" charset="0"/>
              </a:rPr>
              <a:t>:</a:t>
            </a:r>
          </a:p>
          <a:p>
            <a:pPr marL="1866896" lvl="3" indent="-342900" algn="just">
              <a:buSzPct val="80000"/>
              <a:buFont typeface="+mj-lt"/>
              <a:buAutoNum type="arabicPeriod"/>
            </a:pPr>
            <a:r>
              <a:rPr lang="en-US" sz="2100" dirty="0">
                <a:latin typeface="Georgia" panose="02040502050405020303" pitchFamily="18" charset="0"/>
              </a:rPr>
              <a:t>The person poses a substantial risk of harm to any person; </a:t>
            </a:r>
            <a:r>
              <a:rPr lang="en-US" sz="2100" u="sng" dirty="0">
                <a:latin typeface="Georgia" panose="02040502050405020303" pitchFamily="18" charset="0"/>
              </a:rPr>
              <a:t>or</a:t>
            </a:r>
          </a:p>
          <a:p>
            <a:pPr marL="1866896" lvl="3" indent="-342900" algn="just">
              <a:buSzPct val="80000"/>
              <a:buFont typeface="+mj-lt"/>
              <a:buAutoNum type="arabicPeriod"/>
            </a:pPr>
            <a:r>
              <a:rPr lang="en-US" sz="2100" dirty="0">
                <a:latin typeface="Georgia" panose="02040502050405020303" pitchFamily="18" charset="0"/>
              </a:rPr>
              <a:t>The person behaves in a manner that is inappropriate for a school setting </a:t>
            </a:r>
            <a:r>
              <a:rPr lang="en-US" sz="2100" u="sng" dirty="0">
                <a:latin typeface="Georgia" panose="02040502050405020303" pitchFamily="18" charset="0"/>
              </a:rPr>
              <a:t>and</a:t>
            </a:r>
            <a:r>
              <a:rPr lang="en-US" sz="2100" dirty="0">
                <a:latin typeface="Georgia" panose="02040502050405020303" pitchFamily="18" charset="0"/>
              </a:rPr>
              <a:t>:</a:t>
            </a:r>
          </a:p>
          <a:p>
            <a:pPr marL="2324096" lvl="4" indent="-342900" algn="just">
              <a:buSzPct val="80000"/>
              <a:buFont typeface="+mj-lt"/>
              <a:buAutoNum type="alphaLcParenR"/>
            </a:pPr>
            <a:r>
              <a:rPr lang="en-US" sz="2100" dirty="0">
                <a:latin typeface="Georgia" panose="02040502050405020303" pitchFamily="18" charset="0"/>
              </a:rPr>
              <a:t>The administrator, resource officer, or peace officer issues a verbal warning to the person that the person’s behavior is inappropriate and may result in the person’s refusal of entry or ejection; and </a:t>
            </a:r>
          </a:p>
          <a:p>
            <a:pPr marL="2324096" lvl="4" indent="-342900" algn="just">
              <a:buSzPct val="80000"/>
              <a:buFont typeface="+mj-lt"/>
              <a:buAutoNum type="alphaLcParenR"/>
            </a:pPr>
            <a:r>
              <a:rPr lang="en-US" sz="2100" dirty="0">
                <a:latin typeface="Georgia" panose="02040502050405020303" pitchFamily="18" charset="0"/>
              </a:rPr>
              <a:t>The person persists in that behavior.</a:t>
            </a:r>
            <a:endParaRPr sz="2100" dirty="0">
              <a:latin typeface="Georgia" panose="02040502050405020303"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48F3E-2F87-8503-D1F1-859386AB2DA8}"/>
              </a:ext>
            </a:extLst>
          </p:cNvPr>
          <p:cNvSpPr>
            <a:spLocks noGrp="1"/>
          </p:cNvSpPr>
          <p:nvPr>
            <p:ph type="title"/>
          </p:nvPr>
        </p:nvSpPr>
        <p:spPr>
          <a:xfrm>
            <a:off x="415600" y="974513"/>
            <a:ext cx="11360800" cy="763600"/>
          </a:xfrm>
        </p:spPr>
        <p:txBody>
          <a:bodyPr>
            <a:normAutofit fontScale="90000"/>
          </a:bodyPr>
          <a:lstStyle/>
          <a:p>
            <a:pPr algn="ctr"/>
            <a:r>
              <a:rPr lang="en-US" sz="4800" dirty="0">
                <a:latin typeface="Georgia" panose="02040502050405020303" pitchFamily="18" charset="0"/>
              </a:rPr>
              <a:t>Texas Education Code § 37.105</a:t>
            </a:r>
            <a:br>
              <a:rPr lang="en-US" sz="4800" dirty="0">
                <a:latin typeface="Georgia" panose="02040502050405020303" pitchFamily="18" charset="0"/>
              </a:rPr>
            </a:br>
            <a:endParaRPr lang="en-US" dirty="0"/>
          </a:p>
        </p:txBody>
      </p:sp>
      <p:sp>
        <p:nvSpPr>
          <p:cNvPr id="3" name="Text Placeholder 2">
            <a:extLst>
              <a:ext uri="{FF2B5EF4-FFF2-40B4-BE49-F238E27FC236}">
                <a16:creationId xmlns:a16="http://schemas.microsoft.com/office/drawing/2014/main" id="{2C6CD495-3504-A55E-E065-4B3B17A6DBAB}"/>
              </a:ext>
            </a:extLst>
          </p:cNvPr>
          <p:cNvSpPr>
            <a:spLocks noGrp="1"/>
          </p:cNvSpPr>
          <p:nvPr>
            <p:ph type="body" idx="1"/>
          </p:nvPr>
        </p:nvSpPr>
        <p:spPr>
          <a:xfrm>
            <a:off x="609055" y="1828799"/>
            <a:ext cx="10973889" cy="4263033"/>
          </a:xfrm>
        </p:spPr>
        <p:txBody>
          <a:bodyPr>
            <a:normAutofit lnSpcReduction="10000"/>
          </a:bodyPr>
          <a:lstStyle/>
          <a:p>
            <a:pPr algn="just">
              <a:buSzPct val="70000"/>
              <a:buFont typeface="Wingdings" pitchFamily="2" charset="2"/>
              <a:buChar char="§"/>
            </a:pPr>
            <a:r>
              <a:rPr lang="en-US" sz="2400" dirty="0">
                <a:latin typeface="Georgia" panose="02040502050405020303" pitchFamily="18" charset="0"/>
              </a:rPr>
              <a:t>Each school district shall maintain a record of </a:t>
            </a:r>
            <a:r>
              <a:rPr lang="en-US" sz="2400" b="1" dirty="0">
                <a:latin typeface="Georgia" panose="02040502050405020303" pitchFamily="18" charset="0"/>
              </a:rPr>
              <a:t>each </a:t>
            </a:r>
            <a:r>
              <a:rPr lang="en-US" sz="2400" dirty="0">
                <a:latin typeface="Georgia" panose="02040502050405020303" pitchFamily="18" charset="0"/>
              </a:rPr>
              <a:t>verbal warning issued, including:</a:t>
            </a:r>
          </a:p>
          <a:p>
            <a:pPr lvl="1" algn="just">
              <a:buSzPct val="70000"/>
              <a:buFont typeface="Wingdings" pitchFamily="2" charset="2"/>
              <a:buChar char="§"/>
            </a:pPr>
            <a:r>
              <a:rPr lang="en-US" sz="2000" dirty="0">
                <a:latin typeface="Georgia" panose="02040502050405020303" pitchFamily="18" charset="0"/>
              </a:rPr>
              <a:t>The name of the person to whom the warning was issued </a:t>
            </a:r>
            <a:r>
              <a:rPr lang="en-US" sz="2000" u="sng" dirty="0">
                <a:latin typeface="Georgia" panose="02040502050405020303" pitchFamily="18" charset="0"/>
              </a:rPr>
              <a:t>and</a:t>
            </a:r>
            <a:r>
              <a:rPr lang="en-US" sz="2000" dirty="0">
                <a:latin typeface="Georgia" panose="02040502050405020303" pitchFamily="18" charset="0"/>
              </a:rPr>
              <a:t> the date of issuance.</a:t>
            </a:r>
          </a:p>
          <a:p>
            <a:pPr marL="596900" lvl="1" indent="0" algn="just">
              <a:buSzPct val="70000"/>
              <a:buNone/>
            </a:pPr>
            <a:endParaRPr lang="en-US" sz="2000" dirty="0">
              <a:latin typeface="Georgia" panose="02040502050405020303" pitchFamily="18" charset="0"/>
            </a:endParaRPr>
          </a:p>
          <a:p>
            <a:pPr algn="just">
              <a:buSzPct val="70000"/>
              <a:buFont typeface="Wingdings" pitchFamily="2" charset="2"/>
              <a:buChar char="§"/>
            </a:pPr>
            <a:r>
              <a:rPr lang="en-US" sz="2400" dirty="0">
                <a:latin typeface="Georgia" panose="02040502050405020303" pitchFamily="18" charset="0"/>
              </a:rPr>
              <a:t>The district shall provide to the person written information explaining the appeal process at the time the person is refused entry to or ejected from a school district’s property under this section.</a:t>
            </a:r>
          </a:p>
          <a:p>
            <a:pPr algn="just">
              <a:buSzPct val="70000"/>
              <a:buFont typeface="Wingdings" pitchFamily="2" charset="2"/>
              <a:buChar char="§"/>
            </a:pPr>
            <a:r>
              <a:rPr lang="en-US" sz="2400" dirty="0">
                <a:latin typeface="Georgia" panose="02040502050405020303" pitchFamily="18" charset="0"/>
              </a:rPr>
              <a:t>The term of a person’s refusal of entry to or ejection from a school district’s property under this section </a:t>
            </a:r>
            <a:r>
              <a:rPr lang="en-US" sz="2400" b="1" dirty="0">
                <a:latin typeface="Georgia" panose="02040502050405020303" pitchFamily="18" charset="0"/>
              </a:rPr>
              <a:t>may not </a:t>
            </a:r>
            <a:r>
              <a:rPr lang="en-US" sz="2400" dirty="0">
                <a:latin typeface="Georgia" panose="02040502050405020303" pitchFamily="18" charset="0"/>
              </a:rPr>
              <a:t>exceed two years.</a:t>
            </a:r>
          </a:p>
          <a:p>
            <a:pPr marL="114300" indent="0" algn="just">
              <a:buSzPct val="70000"/>
              <a:buNone/>
            </a:pPr>
            <a:endParaRPr lang="en-US" sz="2400" dirty="0">
              <a:latin typeface="Georgia" panose="02040502050405020303" pitchFamily="18" charset="0"/>
            </a:endParaRPr>
          </a:p>
          <a:p>
            <a:pPr algn="just">
              <a:buSzPct val="70000"/>
              <a:buFont typeface="Wingdings" pitchFamily="2" charset="2"/>
              <a:buChar char="§"/>
            </a:pPr>
            <a:r>
              <a:rPr lang="en-US" sz="2400" dirty="0">
                <a:latin typeface="Georgia" panose="02040502050405020303" pitchFamily="18" charset="0"/>
              </a:rPr>
              <a:t>A school district shall post on the district’s internet website </a:t>
            </a:r>
            <a:r>
              <a:rPr lang="en-US" sz="2400" b="1" dirty="0">
                <a:latin typeface="Georgia" panose="02040502050405020303" pitchFamily="18" charset="0"/>
              </a:rPr>
              <a:t>and </a:t>
            </a:r>
            <a:r>
              <a:rPr lang="en-US" sz="2400" u="sng" dirty="0">
                <a:latin typeface="Georgia" panose="02040502050405020303" pitchFamily="18" charset="0"/>
              </a:rPr>
              <a:t>each district campus</a:t>
            </a:r>
            <a:r>
              <a:rPr lang="en-US" sz="2400" dirty="0">
                <a:latin typeface="Georgia" panose="02040502050405020303" pitchFamily="18" charset="0"/>
              </a:rPr>
              <a:t> shall post on any internet website of the campus a notice regarding the provisions of this section, including the appeal process.</a:t>
            </a:r>
          </a:p>
          <a:p>
            <a:pPr>
              <a:buSzPct val="70000"/>
              <a:buFont typeface="Wingdings" pitchFamily="2" charset="2"/>
              <a:buChar char="§"/>
            </a:pPr>
            <a:endParaRPr lang="en-US" dirty="0">
              <a:latin typeface="Georgia" panose="02040502050405020303" pitchFamily="18" charset="0"/>
            </a:endParaRPr>
          </a:p>
          <a:p>
            <a:pPr>
              <a:buSzPct val="70000"/>
              <a:buFont typeface="Wingdings" pitchFamily="2" charset="2"/>
              <a:buChar char="§"/>
            </a:pPr>
            <a:endParaRPr lang="en-US" dirty="0">
              <a:latin typeface="Georgia" panose="02040502050405020303" pitchFamily="18" charset="0"/>
            </a:endParaRPr>
          </a:p>
        </p:txBody>
      </p:sp>
    </p:spTree>
    <p:extLst>
      <p:ext uri="{BB962C8B-B14F-4D97-AF65-F5344CB8AC3E}">
        <p14:creationId xmlns:p14="http://schemas.microsoft.com/office/powerpoint/2010/main" val="575078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9"/>
          <p:cNvSpPr txBox="1">
            <a:spLocks noGrp="1"/>
          </p:cNvSpPr>
          <p:nvPr>
            <p:ph type="title"/>
          </p:nvPr>
        </p:nvSpPr>
        <p:spPr>
          <a:xfrm>
            <a:off x="415600" y="0"/>
            <a:ext cx="11360800" cy="2037144"/>
          </a:xfrm>
          <a:prstGeom prst="rect">
            <a:avLst/>
          </a:prstGeom>
          <a:noFill/>
          <a:ln>
            <a:noFill/>
          </a:ln>
        </p:spPr>
        <p:txBody>
          <a:bodyPr spcFirstLastPara="1" wrap="square" lIns="121900" tIns="121900" rIns="121900" bIns="121900" anchor="ctr" anchorCtr="0">
            <a:normAutofit/>
          </a:bodyPr>
          <a:lstStyle/>
          <a:p>
            <a:pPr marL="0" lvl="0" indent="0" algn="ctr" rtl="0">
              <a:lnSpc>
                <a:spcPct val="85000"/>
              </a:lnSpc>
              <a:spcBef>
                <a:spcPts val="0"/>
              </a:spcBef>
              <a:spcAft>
                <a:spcPts val="0"/>
              </a:spcAft>
              <a:buClr>
                <a:srgbClr val="3F3F3F"/>
              </a:buClr>
              <a:buSzPts val="2800"/>
              <a:buFont typeface="Lato Black"/>
              <a:buNone/>
            </a:pPr>
            <a:r>
              <a:rPr lang="en-US" dirty="0">
                <a:latin typeface="Georgia" panose="02040502050405020303" pitchFamily="18" charset="0"/>
              </a:rPr>
              <a:t>So, what are people doing to try to fix these “problems”?</a:t>
            </a:r>
            <a:endParaRPr dirty="0">
              <a:latin typeface="Georgia" panose="02040502050405020303"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0"/>
          <p:cNvSpPr txBox="1">
            <a:spLocks noGrp="1"/>
          </p:cNvSpPr>
          <p:nvPr>
            <p:ph type="title"/>
          </p:nvPr>
        </p:nvSpPr>
        <p:spPr>
          <a:xfrm>
            <a:off x="415599" y="946293"/>
            <a:ext cx="11360800" cy="763600"/>
          </a:xfrm>
          <a:prstGeom prst="rect">
            <a:avLst/>
          </a:prstGeom>
          <a:noFill/>
          <a:ln>
            <a:noFill/>
          </a:ln>
        </p:spPr>
        <p:txBody>
          <a:bodyPr spcFirstLastPara="1" wrap="square" lIns="121900" tIns="121900" rIns="121900" bIns="121900" anchor="t" anchorCtr="0">
            <a:normAutofit fontScale="90000"/>
          </a:bodyPr>
          <a:lstStyle/>
          <a:p>
            <a:pPr marL="0" lvl="0" indent="0" algn="ctr" rtl="0">
              <a:lnSpc>
                <a:spcPct val="85000"/>
              </a:lnSpc>
              <a:spcBef>
                <a:spcPts val="0"/>
              </a:spcBef>
              <a:spcAft>
                <a:spcPts val="0"/>
              </a:spcAft>
              <a:buClr>
                <a:srgbClr val="3F3F3F"/>
              </a:buClr>
              <a:buSzPct val="64814"/>
              <a:buFont typeface="Lato Black"/>
              <a:buNone/>
            </a:pPr>
            <a:r>
              <a:rPr lang="en-US" dirty="0">
                <a:latin typeface="Georgia" panose="02040502050405020303" pitchFamily="18" charset="0"/>
              </a:rPr>
              <a:t>Show up and yell at school board meetings</a:t>
            </a:r>
            <a:endParaRPr dirty="0">
              <a:latin typeface="Georgia" panose="02040502050405020303" pitchFamily="18" charset="0"/>
            </a:endParaRPr>
          </a:p>
        </p:txBody>
      </p:sp>
      <p:pic>
        <p:nvPicPr>
          <p:cNvPr id="175" name="Google Shape;175;p10"/>
          <p:cNvPicPr preferRelativeResize="0"/>
          <p:nvPr/>
        </p:nvPicPr>
        <p:blipFill rotWithShape="1">
          <a:blip r:embed="rId3">
            <a:alphaModFix/>
          </a:blip>
          <a:srcRect/>
          <a:stretch/>
        </p:blipFill>
        <p:spPr>
          <a:xfrm>
            <a:off x="3075855" y="1972621"/>
            <a:ext cx="6040287" cy="423088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1"/>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3F3F3F"/>
              </a:buClr>
              <a:buSzPts val="4800"/>
              <a:buFont typeface="Lato Black"/>
              <a:buNone/>
            </a:pPr>
            <a:r>
              <a:rPr lang="en-US" dirty="0">
                <a:latin typeface="Georgia" panose="02040502050405020303" pitchFamily="18" charset="0"/>
                <a:ea typeface="Lato Black"/>
                <a:cs typeface="Lato Black"/>
                <a:sym typeface="Lato Black"/>
              </a:rPr>
              <a:t>Post on Social Media</a:t>
            </a:r>
            <a:endParaRPr dirty="0">
              <a:latin typeface="Georgia" panose="02040502050405020303" pitchFamily="18" charset="0"/>
            </a:endParaRPr>
          </a:p>
        </p:txBody>
      </p:sp>
      <p:pic>
        <p:nvPicPr>
          <p:cNvPr id="181" name="Google Shape;181;p11"/>
          <p:cNvPicPr preferRelativeResize="0">
            <a:picLocks noGrp="1"/>
          </p:cNvPicPr>
          <p:nvPr>
            <p:ph type="body" idx="1"/>
          </p:nvPr>
        </p:nvPicPr>
        <p:blipFill rotWithShape="1">
          <a:blip r:embed="rId3">
            <a:alphaModFix/>
          </a:blip>
          <a:srcRect/>
          <a:stretch/>
        </p:blipFill>
        <p:spPr>
          <a:xfrm>
            <a:off x="3500864" y="1865697"/>
            <a:ext cx="5251231" cy="430296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1"/>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3F3F3F"/>
              </a:buClr>
              <a:buSzPts val="4800"/>
              <a:buFont typeface="Lato Black"/>
              <a:buNone/>
            </a:pPr>
            <a:r>
              <a:rPr lang="en-US" dirty="0">
                <a:latin typeface="Georgia" panose="02040502050405020303" pitchFamily="18" charset="0"/>
                <a:ea typeface="Lato Black"/>
                <a:cs typeface="Lato Black"/>
                <a:sym typeface="Lato Black"/>
              </a:rPr>
              <a:t>And that’s basically it.</a:t>
            </a:r>
            <a:endParaRPr dirty="0">
              <a:latin typeface="Georgia" panose="02040502050405020303" pitchFamily="18" charset="0"/>
            </a:endParaRPr>
          </a:p>
        </p:txBody>
      </p:sp>
      <p:sp>
        <p:nvSpPr>
          <p:cNvPr id="3" name="Text Placeholder 2">
            <a:extLst>
              <a:ext uri="{FF2B5EF4-FFF2-40B4-BE49-F238E27FC236}">
                <a16:creationId xmlns:a16="http://schemas.microsoft.com/office/drawing/2014/main" id="{51541DCD-2FD8-4893-9BBC-40C47B10DDB3}"/>
              </a:ext>
            </a:extLst>
          </p:cNvPr>
          <p:cNvSpPr>
            <a:spLocks noGrp="1"/>
          </p:cNvSpPr>
          <p:nvPr>
            <p:ph type="body" idx="1"/>
          </p:nvPr>
        </p:nvSpPr>
        <p:spPr>
          <a:xfrm>
            <a:off x="3775283" y="3274109"/>
            <a:ext cx="6081487" cy="1851973"/>
          </a:xfrm>
        </p:spPr>
        <p:txBody>
          <a:bodyPr/>
          <a:lstStyle/>
          <a:p>
            <a:endParaRPr lang="en-US" dirty="0"/>
          </a:p>
        </p:txBody>
      </p:sp>
      <p:pic>
        <p:nvPicPr>
          <p:cNvPr id="1026" name="Picture 2" descr="Lol true - Meme by Madam_2012 :) Memedroid">
            <a:extLst>
              <a:ext uri="{FF2B5EF4-FFF2-40B4-BE49-F238E27FC236}">
                <a16:creationId xmlns:a16="http://schemas.microsoft.com/office/drawing/2014/main" id="{747E87DB-4A0B-4D0E-B2BA-00018F3F2F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0418" y="1803348"/>
            <a:ext cx="3912123" cy="4500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93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2"/>
          <p:cNvSpPr txBox="1">
            <a:spLocks noGrp="1"/>
          </p:cNvSpPr>
          <p:nvPr>
            <p:ph type="title"/>
          </p:nvPr>
        </p:nvSpPr>
        <p:spPr>
          <a:xfrm>
            <a:off x="1066800" y="561474"/>
            <a:ext cx="10058400" cy="1118239"/>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Clr>
                <a:srgbClr val="3F3F3F"/>
              </a:buClr>
              <a:buSzPct val="100000"/>
              <a:buFont typeface="Calibri"/>
              <a:buNone/>
            </a:pPr>
            <a:r>
              <a:rPr lang="en-US" sz="2800" dirty="0">
                <a:latin typeface="Georgia" panose="02040502050405020303" pitchFamily="18" charset="0"/>
              </a:rPr>
              <a:t>Charles Butt Foundation 2023 Poll on Texans’ Attitudes Toward Public Education</a:t>
            </a:r>
            <a:endParaRPr dirty="0">
              <a:latin typeface="Georgia" panose="02040502050405020303" pitchFamily="18" charset="0"/>
            </a:endParaRPr>
          </a:p>
        </p:txBody>
      </p:sp>
      <p:pic>
        <p:nvPicPr>
          <p:cNvPr id="4" name="Google Shape;187;p12">
            <a:extLst>
              <a:ext uri="{FF2B5EF4-FFF2-40B4-BE49-F238E27FC236}">
                <a16:creationId xmlns:a16="http://schemas.microsoft.com/office/drawing/2014/main" id="{51755A18-EC16-669E-AE93-076C409D8AC0}"/>
              </a:ext>
            </a:extLst>
          </p:cNvPr>
          <p:cNvPicPr preferRelativeResize="0">
            <a:picLocks/>
          </p:cNvPicPr>
          <p:nvPr/>
        </p:nvPicPr>
        <p:blipFill rotWithShape="1">
          <a:blip r:embed="rId3">
            <a:alphaModFix/>
          </a:blip>
          <a:srcRect/>
          <a:stretch/>
        </p:blipFill>
        <p:spPr>
          <a:xfrm>
            <a:off x="2930259" y="1845734"/>
            <a:ext cx="6331481" cy="425611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3"/>
          <p:cNvSpPr txBox="1">
            <a:spLocks noGrp="1"/>
          </p:cNvSpPr>
          <p:nvPr>
            <p:ph type="title"/>
          </p:nvPr>
        </p:nvSpPr>
        <p:spPr>
          <a:xfrm>
            <a:off x="1066799" y="676828"/>
            <a:ext cx="10058400" cy="1048604"/>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Clr>
                <a:srgbClr val="3F3F3F"/>
              </a:buClr>
              <a:buSzPct val="100000"/>
              <a:buFont typeface="Calibri"/>
              <a:buNone/>
            </a:pPr>
            <a:r>
              <a:rPr lang="en-US" sz="2800" dirty="0">
                <a:latin typeface="Georgia" panose="02040502050405020303" pitchFamily="18" charset="0"/>
              </a:rPr>
              <a:t>Charles Butt Foundation 2023 Poll on Texans’ Attitudes Toward Public Education</a:t>
            </a:r>
            <a:endParaRPr dirty="0">
              <a:latin typeface="Georgia" panose="02040502050405020303" pitchFamily="18" charset="0"/>
            </a:endParaRPr>
          </a:p>
        </p:txBody>
      </p:sp>
      <p:pic>
        <p:nvPicPr>
          <p:cNvPr id="193" name="Google Shape;193;p13"/>
          <p:cNvPicPr preferRelativeResize="0">
            <a:picLocks noGrp="1"/>
          </p:cNvPicPr>
          <p:nvPr>
            <p:ph type="body" idx="1"/>
          </p:nvPr>
        </p:nvPicPr>
        <p:blipFill rotWithShape="1">
          <a:blip r:embed="rId3">
            <a:alphaModFix/>
          </a:blip>
          <a:srcRect/>
          <a:stretch/>
        </p:blipFill>
        <p:spPr>
          <a:xfrm>
            <a:off x="2930258" y="1925053"/>
            <a:ext cx="6331481" cy="425611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4"/>
          <p:cNvSpPr txBox="1">
            <a:spLocks noGrp="1"/>
          </p:cNvSpPr>
          <p:nvPr>
            <p:ph type="title"/>
          </p:nvPr>
        </p:nvSpPr>
        <p:spPr>
          <a:xfrm>
            <a:off x="415600" y="256673"/>
            <a:ext cx="11360800" cy="1459832"/>
          </a:xfrm>
          <a:prstGeom prst="rect">
            <a:avLst/>
          </a:prstGeom>
          <a:noFill/>
          <a:ln>
            <a:noFill/>
          </a:ln>
        </p:spPr>
        <p:txBody>
          <a:bodyPr spcFirstLastPara="1" wrap="square" lIns="121900" tIns="121900" rIns="121900" bIns="121900" anchor="ctr" anchorCtr="0">
            <a:normAutofit/>
          </a:bodyPr>
          <a:lstStyle/>
          <a:p>
            <a:pPr marL="0" lvl="0" indent="0" algn="ctr" rtl="0">
              <a:lnSpc>
                <a:spcPct val="85000"/>
              </a:lnSpc>
              <a:spcBef>
                <a:spcPts val="0"/>
              </a:spcBef>
              <a:spcAft>
                <a:spcPts val="0"/>
              </a:spcAft>
              <a:buClr>
                <a:srgbClr val="3F3F3F"/>
              </a:buClr>
              <a:buSzPts val="2800"/>
              <a:buFont typeface="Lato Black"/>
              <a:buNone/>
            </a:pPr>
            <a:r>
              <a:rPr lang="en-US" sz="4400" dirty="0">
                <a:latin typeface="Georgia" panose="02040502050405020303" pitchFamily="18" charset="0"/>
              </a:rPr>
              <a:t>Our politicians have helped lower the temperature, right?</a:t>
            </a:r>
            <a:endParaRPr sz="4400" dirty="0">
              <a:latin typeface="Georgia" panose="02040502050405020303" pitchFamily="18" charset="0"/>
            </a:endParaRPr>
          </a:p>
        </p:txBody>
      </p:sp>
      <p:pic>
        <p:nvPicPr>
          <p:cNvPr id="5" name="Picture 4">
            <a:extLst>
              <a:ext uri="{FF2B5EF4-FFF2-40B4-BE49-F238E27FC236}">
                <a16:creationId xmlns:a16="http://schemas.microsoft.com/office/drawing/2014/main" id="{083911CF-3180-301D-949A-816C4883405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140680" y="1849291"/>
            <a:ext cx="5910639" cy="441517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
          <p:cNvSpPr txBox="1">
            <a:spLocks noGrp="1"/>
          </p:cNvSpPr>
          <p:nvPr>
            <p:ph type="title"/>
          </p:nvPr>
        </p:nvSpPr>
        <p:spPr>
          <a:xfrm>
            <a:off x="0" y="906865"/>
            <a:ext cx="12192000" cy="816190"/>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Clr>
                <a:srgbClr val="3F3F3F"/>
              </a:buClr>
              <a:buSzPts val="4800"/>
              <a:buFont typeface="Calibri"/>
              <a:buNone/>
            </a:pPr>
            <a:r>
              <a:rPr lang="en-US" dirty="0">
                <a:latin typeface="Georgia" panose="02040502050405020303" pitchFamily="18" charset="0"/>
              </a:rPr>
              <a:t>Do we have a teacher shortage?</a:t>
            </a:r>
            <a:endParaRPr dirty="0">
              <a:latin typeface="Georgia" panose="02040502050405020303" pitchFamily="18" charset="0"/>
            </a:endParaRPr>
          </a:p>
        </p:txBody>
      </p:sp>
      <p:pic>
        <p:nvPicPr>
          <p:cNvPr id="1030" name="Picture 6" descr="Editorial cartoon: Texas teacher shortage">
            <a:extLst>
              <a:ext uri="{FF2B5EF4-FFF2-40B4-BE49-F238E27FC236}">
                <a16:creationId xmlns:a16="http://schemas.microsoft.com/office/drawing/2014/main" id="{6009A224-7212-E1E2-CC86-20D25CEBC6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0823" y="1875455"/>
            <a:ext cx="6630353" cy="43484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06;p15">
            <a:extLst>
              <a:ext uri="{FF2B5EF4-FFF2-40B4-BE49-F238E27FC236}">
                <a16:creationId xmlns:a16="http://schemas.microsoft.com/office/drawing/2014/main" id="{C916E257-CC48-8884-3857-F94B5F4C78B1}"/>
              </a:ext>
            </a:extLst>
          </p:cNvPr>
          <p:cNvPicPr preferRelativeResize="0"/>
          <p:nvPr/>
        </p:nvPicPr>
        <p:blipFill rotWithShape="1">
          <a:blip r:embed="rId2">
            <a:alphaModFix/>
          </a:blip>
          <a:srcRect/>
          <a:stretch/>
        </p:blipFill>
        <p:spPr>
          <a:xfrm>
            <a:off x="2069789" y="1203938"/>
            <a:ext cx="8052421" cy="4450123"/>
          </a:xfrm>
          <a:prstGeom prst="rect">
            <a:avLst/>
          </a:prstGeom>
          <a:noFill/>
          <a:ln>
            <a:noFill/>
          </a:ln>
        </p:spPr>
      </p:pic>
    </p:spTree>
    <p:extLst>
      <p:ext uri="{BB962C8B-B14F-4D97-AF65-F5344CB8AC3E}">
        <p14:creationId xmlns:p14="http://schemas.microsoft.com/office/powerpoint/2010/main" val="2403474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6"/>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3F3F3F"/>
              </a:buClr>
              <a:buSzPts val="4800"/>
              <a:buFont typeface="Calibri"/>
              <a:buNone/>
            </a:pPr>
            <a:r>
              <a:rPr lang="en-US" dirty="0">
                <a:latin typeface="Georgia" panose="02040502050405020303" pitchFamily="18" charset="0"/>
              </a:rPr>
              <a:t>On the contrary…</a:t>
            </a:r>
            <a:endParaRPr dirty="0">
              <a:latin typeface="Georgia" panose="02040502050405020303" pitchFamily="18" charset="0"/>
            </a:endParaRPr>
          </a:p>
        </p:txBody>
      </p:sp>
      <p:pic>
        <p:nvPicPr>
          <p:cNvPr id="212" name="Google Shape;212;p16" descr="Gasoline On A Fire GIFs | Tenor"/>
          <p:cNvPicPr preferRelativeResize="0">
            <a:picLocks noGrp="1"/>
          </p:cNvPicPr>
          <p:nvPr>
            <p:ph type="body" idx="1"/>
          </p:nvPr>
        </p:nvPicPr>
        <p:blipFill rotWithShape="1">
          <a:blip r:embed="rId3">
            <a:alphaModFix/>
          </a:blip>
          <a:srcRect/>
          <a:stretch/>
        </p:blipFill>
        <p:spPr>
          <a:xfrm>
            <a:off x="3281949" y="1903918"/>
            <a:ext cx="5628101" cy="42154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8" name="Google Shape;218;p17"/>
          <p:cNvSpPr txBox="1">
            <a:spLocks noGrp="1"/>
          </p:cNvSpPr>
          <p:nvPr>
            <p:ph type="sldNum" idx="12"/>
          </p:nvPr>
        </p:nvSpPr>
        <p:spPr>
          <a:prstGeom prst="rect">
            <a:avLst/>
          </a:prstGeom>
          <a:noFill/>
          <a:ln>
            <a:noFill/>
          </a:ln>
        </p:spPr>
        <p:txBody>
          <a:bodyPr spcFirstLastPara="1" wrap="square" lIns="121900" tIns="121900" rIns="121900" bIns="121900" anchor="ctr" anchorCtr="0">
            <a:normAutofit fontScale="85000" lnSpcReduction="20000"/>
          </a:bodyPr>
          <a:lstStyle/>
          <a:p>
            <a:pPr marL="0" lvl="0" indent="0" algn="r" rtl="0">
              <a:spcBef>
                <a:spcPts val="0"/>
              </a:spcBef>
              <a:spcAft>
                <a:spcPts val="0"/>
              </a:spcAft>
              <a:buClr>
                <a:srgbClr val="FFFFFF"/>
              </a:buClr>
              <a:buSzPts val="1000"/>
              <a:buFont typeface="Calibri"/>
              <a:buNone/>
            </a:pPr>
            <a:fld id="{00000000-1234-1234-1234-123412341234}" type="slidenum">
              <a:rPr lang="en-US"/>
              <a:t>22</a:t>
            </a:fld>
            <a:endParaRPr/>
          </a:p>
        </p:txBody>
      </p:sp>
      <p:pic>
        <p:nvPicPr>
          <p:cNvPr id="219" name="Google Shape;219;p17"/>
          <p:cNvPicPr preferRelativeResize="0"/>
          <p:nvPr/>
        </p:nvPicPr>
        <p:blipFill rotWithShape="1">
          <a:blip r:embed="rId3">
            <a:alphaModFix/>
          </a:blip>
          <a:srcRect/>
          <a:stretch/>
        </p:blipFill>
        <p:spPr>
          <a:xfrm>
            <a:off x="4013200" y="590870"/>
            <a:ext cx="4165600" cy="3352800"/>
          </a:xfrm>
          <a:prstGeom prst="rect">
            <a:avLst/>
          </a:prstGeom>
          <a:noFill/>
          <a:ln>
            <a:noFill/>
          </a:ln>
        </p:spPr>
      </p:pic>
      <p:pic>
        <p:nvPicPr>
          <p:cNvPr id="220" name="Google Shape;220;p17"/>
          <p:cNvPicPr preferRelativeResize="0"/>
          <p:nvPr/>
        </p:nvPicPr>
        <p:blipFill rotWithShape="1">
          <a:blip r:embed="rId4">
            <a:alphaModFix/>
          </a:blip>
          <a:srcRect t="11541" r="2214" b="49001"/>
          <a:stretch/>
        </p:blipFill>
        <p:spPr>
          <a:xfrm>
            <a:off x="8443135" y="1138186"/>
            <a:ext cx="3563634" cy="3050967"/>
          </a:xfrm>
          <a:prstGeom prst="rect">
            <a:avLst/>
          </a:prstGeom>
          <a:noFill/>
          <a:ln>
            <a:noFill/>
          </a:ln>
        </p:spPr>
      </p:pic>
      <p:pic>
        <p:nvPicPr>
          <p:cNvPr id="221" name="Google Shape;221;p17"/>
          <p:cNvPicPr preferRelativeResize="0"/>
          <p:nvPr/>
        </p:nvPicPr>
        <p:blipFill rotWithShape="1">
          <a:blip r:embed="rId5">
            <a:alphaModFix/>
          </a:blip>
          <a:srcRect r="-3186" b="38169"/>
          <a:stretch/>
        </p:blipFill>
        <p:spPr>
          <a:xfrm>
            <a:off x="185231" y="1143363"/>
            <a:ext cx="3563634" cy="3050967"/>
          </a:xfrm>
          <a:prstGeom prst="rect">
            <a:avLst/>
          </a:prstGeom>
          <a:noFill/>
          <a:ln>
            <a:noFill/>
          </a:ln>
        </p:spPr>
      </p:pic>
      <p:pic>
        <p:nvPicPr>
          <p:cNvPr id="222" name="Google Shape;222;p17"/>
          <p:cNvPicPr preferRelativeResize="0"/>
          <p:nvPr/>
        </p:nvPicPr>
        <p:blipFill rotWithShape="1">
          <a:blip r:embed="rId6">
            <a:alphaModFix/>
          </a:blip>
          <a:srcRect/>
          <a:stretch/>
        </p:blipFill>
        <p:spPr>
          <a:xfrm>
            <a:off x="221600" y="4194330"/>
            <a:ext cx="11748800" cy="20728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9" name="Google Shape;229;p18"/>
          <p:cNvPicPr preferRelativeResize="0"/>
          <p:nvPr/>
        </p:nvPicPr>
        <p:blipFill rotWithShape="1">
          <a:blip r:embed="rId3">
            <a:alphaModFix/>
          </a:blip>
          <a:srcRect l="8210" r="19182"/>
          <a:stretch/>
        </p:blipFill>
        <p:spPr>
          <a:xfrm>
            <a:off x="1" y="0"/>
            <a:ext cx="5715000" cy="6324600"/>
          </a:xfrm>
          <a:prstGeom prst="rect">
            <a:avLst/>
          </a:prstGeom>
          <a:noFill/>
          <a:ln>
            <a:noFill/>
          </a:ln>
        </p:spPr>
      </p:pic>
      <p:pic>
        <p:nvPicPr>
          <p:cNvPr id="4098" name="Picture 2" descr="Impact of Accelerated Instruction">
            <a:extLst>
              <a:ext uri="{FF2B5EF4-FFF2-40B4-BE49-F238E27FC236}">
                <a16:creationId xmlns:a16="http://schemas.microsoft.com/office/drawing/2014/main" id="{29E6C909-F5A4-9A11-79F8-9951707718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0"/>
            <a:ext cx="6476999"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descr="A teacher talks to a student">
            <a:extLst>
              <a:ext uri="{FF2B5EF4-FFF2-40B4-BE49-F238E27FC236}">
                <a16:creationId xmlns:a16="http://schemas.microsoft.com/office/drawing/2014/main" id="{EC2CAC96-EA30-2754-BBA7-6186343A99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4998" y="3429000"/>
            <a:ext cx="6476999" cy="2895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7" name="Google Shape;237;p19"/>
          <p:cNvPicPr preferRelativeResize="0"/>
          <p:nvPr/>
        </p:nvPicPr>
        <p:blipFill rotWithShape="1">
          <a:blip r:embed="rId3">
            <a:alphaModFix/>
          </a:blip>
          <a:srcRect/>
          <a:stretch/>
        </p:blipFill>
        <p:spPr>
          <a:xfrm>
            <a:off x="424205" y="1460767"/>
            <a:ext cx="5096759" cy="3936466"/>
          </a:xfrm>
          <a:prstGeom prst="rect">
            <a:avLst/>
          </a:prstGeom>
          <a:noFill/>
          <a:ln>
            <a:noFill/>
          </a:ln>
        </p:spPr>
      </p:pic>
      <p:pic>
        <p:nvPicPr>
          <p:cNvPr id="3074" name="Picture 2" descr="Greg Abbott - Governor of Texas">
            <a:extLst>
              <a:ext uri="{FF2B5EF4-FFF2-40B4-BE49-F238E27FC236}">
                <a16:creationId xmlns:a16="http://schemas.microsoft.com/office/drawing/2014/main" id="{1615F5AC-9922-3E74-8CD8-8C2078B621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
            <a:ext cx="6096000" cy="62460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0"/>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3F3F3F"/>
              </a:buClr>
              <a:buSzPts val="4800"/>
              <a:buFont typeface="Calibri"/>
              <a:buNone/>
            </a:pPr>
            <a:r>
              <a:rPr lang="en-US" dirty="0">
                <a:latin typeface="Georgia" panose="02040502050405020303" pitchFamily="18" charset="0"/>
              </a:rPr>
              <a:t>Vouchers</a:t>
            </a:r>
            <a:endParaRPr sz="5400" dirty="0">
              <a:latin typeface="Georgia" panose="02040502050405020303" pitchFamily="18" charset="0"/>
            </a:endParaRPr>
          </a:p>
        </p:txBody>
      </p:sp>
      <p:pic>
        <p:nvPicPr>
          <p:cNvPr id="243" name="Google Shape;243;p20" descr="Do school vouchers deliver what they promise?"/>
          <p:cNvPicPr preferRelativeResize="0">
            <a:picLocks noGrp="1"/>
          </p:cNvPicPr>
          <p:nvPr>
            <p:ph type="body" idx="1"/>
          </p:nvPr>
        </p:nvPicPr>
        <p:blipFill rotWithShape="1">
          <a:blip r:embed="rId3">
            <a:alphaModFix/>
          </a:blip>
          <a:srcRect/>
          <a:stretch/>
        </p:blipFill>
        <p:spPr>
          <a:xfrm>
            <a:off x="6096000" y="1844040"/>
            <a:ext cx="5825655" cy="4434840"/>
          </a:xfrm>
          <a:prstGeom prst="rect">
            <a:avLst/>
          </a:prstGeom>
          <a:noFill/>
          <a:ln>
            <a:noFill/>
          </a:ln>
        </p:spPr>
      </p:pic>
      <p:pic>
        <p:nvPicPr>
          <p:cNvPr id="244" name="Google Shape;244;p20" descr="Texans unsure about Gov. Abbott's school voucher program | Brownwood News"/>
          <p:cNvPicPr preferRelativeResize="0"/>
          <p:nvPr/>
        </p:nvPicPr>
        <p:blipFill rotWithShape="1">
          <a:blip r:embed="rId4">
            <a:alphaModFix/>
          </a:blip>
          <a:srcRect/>
          <a:stretch/>
        </p:blipFill>
        <p:spPr>
          <a:xfrm>
            <a:off x="270345" y="1844040"/>
            <a:ext cx="5501252" cy="443484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50" name="Google Shape;250;p21"/>
          <p:cNvSpPr txBox="1">
            <a:spLocks noGrp="1"/>
          </p:cNvSpPr>
          <p:nvPr>
            <p:ph type="title"/>
          </p:nvPr>
        </p:nvSpPr>
        <p:spPr>
          <a:xfrm>
            <a:off x="415600" y="764825"/>
            <a:ext cx="11360800" cy="821097"/>
          </a:xfrm>
          <a:prstGeom prst="rect">
            <a:avLst/>
          </a:prstGeom>
          <a:noFill/>
          <a:ln>
            <a:noFill/>
          </a:ln>
        </p:spPr>
        <p:txBody>
          <a:bodyPr spcFirstLastPara="1" wrap="square" lIns="121900" tIns="121900" rIns="121900" bIns="121900" anchor="t" anchorCtr="0">
            <a:noAutofit/>
          </a:bodyPr>
          <a:lstStyle/>
          <a:p>
            <a:pPr marL="0" lvl="0" indent="0" algn="ctr" rtl="0">
              <a:lnSpc>
                <a:spcPct val="85000"/>
              </a:lnSpc>
              <a:spcBef>
                <a:spcPts val="0"/>
              </a:spcBef>
              <a:spcAft>
                <a:spcPts val="0"/>
              </a:spcAft>
              <a:buClr>
                <a:srgbClr val="3F3F3F"/>
              </a:buClr>
              <a:buSzPct val="64814"/>
              <a:buFont typeface="Lato Black"/>
              <a:buNone/>
            </a:pPr>
            <a:r>
              <a:rPr lang="en-US" sz="4400" dirty="0">
                <a:latin typeface="Georgia" panose="02040502050405020303" pitchFamily="18" charset="0"/>
              </a:rPr>
              <a:t>Wedge Issues</a:t>
            </a:r>
            <a:endParaRPr sz="4400" dirty="0">
              <a:latin typeface="Georgia" panose="02040502050405020303" pitchFamily="18" charset="0"/>
            </a:endParaRPr>
          </a:p>
        </p:txBody>
      </p:sp>
      <p:sp>
        <p:nvSpPr>
          <p:cNvPr id="251" name="Google Shape;251;p21"/>
          <p:cNvSpPr txBox="1">
            <a:spLocks noGrp="1"/>
          </p:cNvSpPr>
          <p:nvPr>
            <p:ph type="body" idx="1"/>
          </p:nvPr>
        </p:nvSpPr>
        <p:spPr>
          <a:xfrm>
            <a:off x="785813" y="2375066"/>
            <a:ext cx="6141637" cy="3171833"/>
          </a:xfrm>
          <a:prstGeom prst="rect">
            <a:avLst/>
          </a:prstGeom>
          <a:noFill/>
          <a:ln>
            <a:noFill/>
          </a:ln>
        </p:spPr>
        <p:txBody>
          <a:bodyPr spcFirstLastPara="1" wrap="square" lIns="121900" tIns="121900" rIns="121900" bIns="121900" anchor="t" anchorCtr="0">
            <a:normAutofit/>
          </a:bodyPr>
          <a:lstStyle/>
          <a:p>
            <a:pPr indent="-457200" algn="just"/>
            <a:r>
              <a:rPr lang="en-US" sz="3200" dirty="0">
                <a:solidFill>
                  <a:srgbClr val="3F3F3F"/>
                </a:solidFill>
                <a:latin typeface="Georgia" panose="02040502050405020303" pitchFamily="18" charset="0"/>
              </a:rPr>
              <a:t>Pro-Children v. Anti-Children</a:t>
            </a:r>
            <a:endParaRPr sz="3200" dirty="0">
              <a:solidFill>
                <a:srgbClr val="3F3F3F"/>
              </a:solidFill>
              <a:latin typeface="Georgia" panose="02040502050405020303" pitchFamily="18" charset="0"/>
            </a:endParaRPr>
          </a:p>
          <a:p>
            <a:pPr indent="-457200" algn="just">
              <a:spcBef>
                <a:spcPts val="1600"/>
              </a:spcBef>
            </a:pPr>
            <a:r>
              <a:rPr lang="en-US" sz="3200" dirty="0">
                <a:solidFill>
                  <a:srgbClr val="3F3F3F"/>
                </a:solidFill>
                <a:latin typeface="Georgia" panose="02040502050405020303" pitchFamily="18" charset="0"/>
              </a:rPr>
              <a:t>Pro-Parent v. Anti-Parent</a:t>
            </a:r>
            <a:endParaRPr sz="3200" dirty="0">
              <a:solidFill>
                <a:srgbClr val="3F3F3F"/>
              </a:solidFill>
              <a:latin typeface="Georgia" panose="02040502050405020303" pitchFamily="18" charset="0"/>
            </a:endParaRPr>
          </a:p>
          <a:p>
            <a:pPr indent="-457200" algn="just">
              <a:spcBef>
                <a:spcPts val="1600"/>
              </a:spcBef>
            </a:pPr>
            <a:r>
              <a:rPr lang="en-US" sz="3200" dirty="0">
                <a:solidFill>
                  <a:srgbClr val="3F3F3F"/>
                </a:solidFill>
                <a:latin typeface="Georgia" panose="02040502050405020303" pitchFamily="18" charset="0"/>
              </a:rPr>
              <a:t>Teachers v. Administrators</a:t>
            </a:r>
            <a:endParaRPr sz="3200" dirty="0">
              <a:solidFill>
                <a:srgbClr val="3F3F3F"/>
              </a:solidFill>
              <a:latin typeface="Georgia" panose="02040502050405020303" pitchFamily="18" charset="0"/>
            </a:endParaRPr>
          </a:p>
          <a:p>
            <a:pPr indent="-457200" algn="just">
              <a:spcBef>
                <a:spcPts val="1600"/>
              </a:spcBef>
              <a:spcAft>
                <a:spcPts val="1600"/>
              </a:spcAft>
            </a:pPr>
            <a:r>
              <a:rPr lang="en-US" sz="3200" dirty="0">
                <a:solidFill>
                  <a:srgbClr val="3F3F3F"/>
                </a:solidFill>
                <a:latin typeface="Georgia" panose="02040502050405020303" pitchFamily="18" charset="0"/>
              </a:rPr>
              <a:t>Good v. Evil</a:t>
            </a:r>
            <a:endParaRPr sz="3200" dirty="0">
              <a:solidFill>
                <a:srgbClr val="3F3F3F"/>
              </a:solidFill>
              <a:latin typeface="Georgia" panose="02040502050405020303" pitchFamily="18" charset="0"/>
            </a:endParaRPr>
          </a:p>
        </p:txBody>
      </p:sp>
      <p:pic>
        <p:nvPicPr>
          <p:cNvPr id="5122" name="Picture 2">
            <a:extLst>
              <a:ext uri="{FF2B5EF4-FFF2-40B4-BE49-F238E27FC236}">
                <a16:creationId xmlns:a16="http://schemas.microsoft.com/office/drawing/2014/main" id="{74C64084-9C1F-22FB-2605-2B1A472D24E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90000"/>
                    </a14:imgEffect>
                  </a14:imgLayer>
                </a14:imgProps>
              </a:ext>
              <a:ext uri="{28A0092B-C50C-407E-A947-70E740481C1C}">
                <a14:useLocalDpi xmlns:a14="http://schemas.microsoft.com/office/drawing/2010/main" val="0"/>
              </a:ext>
            </a:extLst>
          </a:blip>
          <a:srcRect b="3750"/>
          <a:stretch/>
        </p:blipFill>
        <p:spPr bwMode="auto">
          <a:xfrm>
            <a:off x="7256153" y="1828792"/>
            <a:ext cx="4520247" cy="42643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1B1FB-C51C-4E2C-9E9E-9448F3984A76}"/>
              </a:ext>
            </a:extLst>
          </p:cNvPr>
          <p:cNvSpPr>
            <a:spLocks noGrp="1"/>
          </p:cNvSpPr>
          <p:nvPr>
            <p:ph type="title"/>
          </p:nvPr>
        </p:nvSpPr>
        <p:spPr/>
        <p:txBody>
          <a:bodyPr/>
          <a:lstStyle/>
          <a:p>
            <a:r>
              <a:rPr lang="en-US" dirty="0"/>
              <a:t>What legal issues has all of this caused?</a:t>
            </a:r>
          </a:p>
        </p:txBody>
      </p:sp>
      <p:sp>
        <p:nvSpPr>
          <p:cNvPr id="3" name="Text Placeholder 2">
            <a:extLst>
              <a:ext uri="{FF2B5EF4-FFF2-40B4-BE49-F238E27FC236}">
                <a16:creationId xmlns:a16="http://schemas.microsoft.com/office/drawing/2014/main" id="{D0939C7D-41EF-4F37-84BE-5EBA8C2A797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858562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21FB4-21FC-098D-37FF-820702CDB429}"/>
              </a:ext>
            </a:extLst>
          </p:cNvPr>
          <p:cNvSpPr>
            <a:spLocks noGrp="1"/>
          </p:cNvSpPr>
          <p:nvPr>
            <p:ph type="title"/>
          </p:nvPr>
        </p:nvSpPr>
        <p:spPr>
          <a:xfrm>
            <a:off x="47625" y="624946"/>
            <a:ext cx="4019550" cy="1600439"/>
          </a:xfrm>
        </p:spPr>
        <p:txBody>
          <a:bodyPr anchor="ctr">
            <a:normAutofit/>
          </a:bodyPr>
          <a:lstStyle/>
          <a:p>
            <a:pPr algn="ctr"/>
            <a:r>
              <a:rPr lang="en-US" sz="3200" dirty="0">
                <a:latin typeface="Georgia" panose="02040502050405020303" pitchFamily="18" charset="0"/>
              </a:rPr>
              <a:t>Penalty-Free Resignation Date</a:t>
            </a:r>
            <a:endParaRPr lang="en-US" sz="3200" dirty="0"/>
          </a:p>
        </p:txBody>
      </p:sp>
      <p:sp>
        <p:nvSpPr>
          <p:cNvPr id="3" name="Text Placeholder 2">
            <a:extLst>
              <a:ext uri="{FF2B5EF4-FFF2-40B4-BE49-F238E27FC236}">
                <a16:creationId xmlns:a16="http://schemas.microsoft.com/office/drawing/2014/main" id="{4F54DA4A-42DC-6D83-634C-BF8C23A119F7}"/>
              </a:ext>
            </a:extLst>
          </p:cNvPr>
          <p:cNvSpPr>
            <a:spLocks noGrp="1"/>
          </p:cNvSpPr>
          <p:nvPr>
            <p:ph type="body" idx="1"/>
          </p:nvPr>
        </p:nvSpPr>
        <p:spPr>
          <a:xfrm>
            <a:off x="4067175" y="266702"/>
            <a:ext cx="7910511" cy="6591298"/>
          </a:xfrm>
        </p:spPr>
        <p:txBody>
          <a:bodyPr anchor="t">
            <a:normAutofit/>
          </a:bodyPr>
          <a:lstStyle/>
          <a:p>
            <a:pPr algn="just">
              <a:buFont typeface="Arial" panose="020B0604020202020204" pitchFamily="34" charset="0"/>
              <a:buChar char="•"/>
            </a:pPr>
            <a:r>
              <a:rPr lang="en-US" sz="2200" dirty="0">
                <a:latin typeface="Georgia" panose="02040502050405020303" pitchFamily="18" charset="0"/>
              </a:rPr>
              <a:t>An educator on a Chapter 21 contract (Probationary, Continuing, Term) may resign between school years without penalty if the employee files a written resignation with the board or the board’s designee no later than the 45</a:t>
            </a:r>
            <a:r>
              <a:rPr lang="en-US" sz="2200" baseline="30000" dirty="0">
                <a:latin typeface="Georgia" panose="02040502050405020303" pitchFamily="18" charset="0"/>
              </a:rPr>
              <a:t>th</a:t>
            </a:r>
            <a:r>
              <a:rPr lang="en-US" sz="2200" dirty="0">
                <a:latin typeface="Georgia" panose="02040502050405020303" pitchFamily="18" charset="0"/>
              </a:rPr>
              <a:t> day before the first day of instruction the following year.</a:t>
            </a:r>
          </a:p>
          <a:p>
            <a:pPr algn="just">
              <a:buFont typeface="Arial" panose="020B0604020202020204" pitchFamily="34" charset="0"/>
              <a:buChar char="•"/>
            </a:pPr>
            <a:endParaRPr lang="en-US" sz="2200" dirty="0">
              <a:latin typeface="Georgia" panose="02040502050405020303" pitchFamily="18" charset="0"/>
            </a:endParaRPr>
          </a:p>
          <a:p>
            <a:pPr algn="just">
              <a:buFont typeface="Arial" panose="020B0604020202020204" pitchFamily="34" charset="0"/>
              <a:buChar char="•"/>
            </a:pPr>
            <a:r>
              <a:rPr lang="en-US" sz="2200" dirty="0">
                <a:latin typeface="Georgia" panose="02040502050405020303" pitchFamily="18" charset="0"/>
              </a:rPr>
              <a:t>Remember the Penalty-Free Resignation Date is unique to a school district because it is based on the individual district’s first day of instruction.</a:t>
            </a:r>
          </a:p>
          <a:p>
            <a:pPr algn="just">
              <a:buFont typeface="Arial" panose="020B0604020202020204" pitchFamily="34" charset="0"/>
              <a:buChar char="•"/>
            </a:pPr>
            <a:endParaRPr lang="en-US" sz="2200" dirty="0">
              <a:latin typeface="Georgia" panose="02040502050405020303" pitchFamily="18" charset="0"/>
            </a:endParaRPr>
          </a:p>
          <a:p>
            <a:pPr algn="just">
              <a:buFont typeface="Arial" panose="020B0604020202020204" pitchFamily="34" charset="0"/>
              <a:buChar char="•"/>
            </a:pPr>
            <a:r>
              <a:rPr lang="en-US" sz="2200" dirty="0">
                <a:latin typeface="Georgia" panose="02040502050405020303" pitchFamily="18" charset="0"/>
              </a:rPr>
              <a:t>School districts also use the Penalty-Free Resignation Date for notifications of changes lowering an employee’s pay or impacting days of service. </a:t>
            </a:r>
          </a:p>
          <a:p>
            <a:pPr lvl="1" algn="just">
              <a:buFont typeface="Arial" panose="020B0604020202020204" pitchFamily="34" charset="0"/>
              <a:buChar char="•"/>
            </a:pPr>
            <a:r>
              <a:rPr lang="en-US" sz="2200" dirty="0">
                <a:latin typeface="Georgia" panose="02040502050405020303" pitchFamily="18" charset="0"/>
              </a:rPr>
              <a:t>Notice of such changes should be in writing form an official with authority, such as the superintendent or HR director, and specific enough for the employee to understand the impact of the change.</a:t>
            </a:r>
          </a:p>
        </p:txBody>
      </p:sp>
      <p:sp>
        <p:nvSpPr>
          <p:cNvPr id="4" name="Text Placeholder 3">
            <a:extLst>
              <a:ext uri="{FF2B5EF4-FFF2-40B4-BE49-F238E27FC236}">
                <a16:creationId xmlns:a16="http://schemas.microsoft.com/office/drawing/2014/main" id="{33ABA20C-AA39-8E41-6514-725CC927750D}"/>
              </a:ext>
            </a:extLst>
          </p:cNvPr>
          <p:cNvSpPr>
            <a:spLocks noGrp="1"/>
          </p:cNvSpPr>
          <p:nvPr>
            <p:ph type="body" idx="2"/>
          </p:nvPr>
        </p:nvSpPr>
        <p:spPr>
          <a:xfrm>
            <a:off x="-185737" y="2221298"/>
            <a:ext cx="4486275" cy="2194214"/>
          </a:xfrm>
        </p:spPr>
        <p:txBody>
          <a:bodyPr>
            <a:normAutofit/>
          </a:bodyPr>
          <a:lstStyle/>
          <a:p>
            <a:pPr marL="457200" lvl="1" indent="-256032">
              <a:spcBef>
                <a:spcPts val="400"/>
              </a:spcBef>
              <a:buSzPts val="1800"/>
              <a:buFont typeface="Arial"/>
              <a:buChar char="•"/>
            </a:pPr>
            <a:r>
              <a:rPr lang="en-US" sz="2200" dirty="0">
                <a:solidFill>
                  <a:schemeClr val="bg1"/>
                </a:solidFill>
                <a:latin typeface="Georgia" panose="02040502050405020303" pitchFamily="18" charset="0"/>
              </a:rPr>
              <a:t>TEC </a:t>
            </a:r>
            <a:r>
              <a:rPr lang="en-US" sz="2200" dirty="0">
                <a:solidFill>
                  <a:schemeClr val="bg1"/>
                </a:solidFill>
                <a:latin typeface="Georgia" panose="02040502050405020303" pitchFamily="18" charset="0"/>
                <a:ea typeface="Times New Roman"/>
                <a:cs typeface="Times New Roman"/>
                <a:sym typeface="Times New Roman"/>
              </a:rPr>
              <a:t>§ 21.105 (Probationary)</a:t>
            </a:r>
          </a:p>
          <a:p>
            <a:pPr marL="457200" lvl="1" indent="-256032">
              <a:spcBef>
                <a:spcPts val="400"/>
              </a:spcBef>
              <a:buSzPts val="1800"/>
              <a:buFont typeface="Arial"/>
              <a:buChar char="•"/>
            </a:pPr>
            <a:endParaRPr lang="en-US" sz="2200" dirty="0">
              <a:solidFill>
                <a:schemeClr val="bg1"/>
              </a:solidFill>
              <a:latin typeface="Georgia" panose="02040502050405020303" pitchFamily="18" charset="0"/>
            </a:endParaRPr>
          </a:p>
          <a:p>
            <a:pPr marL="457200" lvl="1" indent="-256032">
              <a:spcBef>
                <a:spcPts val="600"/>
              </a:spcBef>
              <a:buSzPts val="1800"/>
              <a:buFont typeface="Arial"/>
              <a:buChar char="•"/>
            </a:pPr>
            <a:r>
              <a:rPr lang="en-US" sz="2200" dirty="0">
                <a:solidFill>
                  <a:schemeClr val="bg1"/>
                </a:solidFill>
                <a:latin typeface="Georgia" panose="02040502050405020303" pitchFamily="18" charset="0"/>
              </a:rPr>
              <a:t>TEC </a:t>
            </a:r>
            <a:r>
              <a:rPr lang="en-US" sz="2200" dirty="0">
                <a:solidFill>
                  <a:schemeClr val="bg1"/>
                </a:solidFill>
                <a:latin typeface="Georgia" panose="02040502050405020303" pitchFamily="18" charset="0"/>
                <a:ea typeface="Times New Roman"/>
                <a:cs typeface="Times New Roman"/>
                <a:sym typeface="Times New Roman"/>
              </a:rPr>
              <a:t>§ 21.160 (Continuing)</a:t>
            </a:r>
          </a:p>
          <a:p>
            <a:pPr marL="457200" lvl="1" indent="-256032">
              <a:spcBef>
                <a:spcPts val="600"/>
              </a:spcBef>
              <a:buSzPts val="1800"/>
              <a:buFont typeface="Arial"/>
              <a:buChar char="•"/>
            </a:pPr>
            <a:endParaRPr lang="en-US" sz="2200" dirty="0">
              <a:solidFill>
                <a:schemeClr val="bg1"/>
              </a:solidFill>
              <a:latin typeface="Georgia" panose="02040502050405020303" pitchFamily="18" charset="0"/>
            </a:endParaRPr>
          </a:p>
          <a:p>
            <a:pPr marL="457200" lvl="1" indent="-256032">
              <a:spcBef>
                <a:spcPts val="600"/>
              </a:spcBef>
              <a:buSzPts val="1800"/>
              <a:buFont typeface="Arial"/>
              <a:buChar char="•"/>
            </a:pPr>
            <a:r>
              <a:rPr lang="en-US" sz="2200" dirty="0">
                <a:solidFill>
                  <a:schemeClr val="bg1"/>
                </a:solidFill>
                <a:latin typeface="Georgia" panose="02040502050405020303" pitchFamily="18" charset="0"/>
              </a:rPr>
              <a:t>TEC </a:t>
            </a:r>
            <a:r>
              <a:rPr lang="en-US" sz="2200" dirty="0">
                <a:solidFill>
                  <a:schemeClr val="bg1"/>
                </a:solidFill>
                <a:latin typeface="Georgia" panose="02040502050405020303" pitchFamily="18" charset="0"/>
                <a:ea typeface="Times New Roman"/>
                <a:cs typeface="Times New Roman"/>
                <a:sym typeface="Times New Roman"/>
              </a:rPr>
              <a:t>§ 21.210 (Term)</a:t>
            </a:r>
            <a:endParaRPr lang="en-US" sz="2200" dirty="0">
              <a:solidFill>
                <a:schemeClr val="bg1"/>
              </a:solidFill>
              <a:latin typeface="Georgia" panose="02040502050405020303" pitchFamily="18" charset="0"/>
            </a:endParaRPr>
          </a:p>
          <a:p>
            <a:endParaRPr lang="en-US" dirty="0"/>
          </a:p>
        </p:txBody>
      </p:sp>
      <p:cxnSp>
        <p:nvCxnSpPr>
          <p:cNvPr id="6" name="Straight Connector 5">
            <a:extLst>
              <a:ext uri="{FF2B5EF4-FFF2-40B4-BE49-F238E27FC236}">
                <a16:creationId xmlns:a16="http://schemas.microsoft.com/office/drawing/2014/main" id="{63CFBC86-19D8-C0BB-546E-DF7EC039A464}"/>
              </a:ext>
            </a:extLst>
          </p:cNvPr>
          <p:cNvCxnSpPr>
            <a:cxnSpLocks/>
          </p:cNvCxnSpPr>
          <p:nvPr/>
        </p:nvCxnSpPr>
        <p:spPr>
          <a:xfrm>
            <a:off x="295275" y="1971675"/>
            <a:ext cx="3524250"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F8399ED4-45D2-A8BD-A35B-1467CC24346A}"/>
              </a:ext>
            </a:extLst>
          </p:cNvPr>
          <p:cNvSpPr txBox="1"/>
          <p:nvPr/>
        </p:nvSpPr>
        <p:spPr>
          <a:xfrm>
            <a:off x="0" y="6394218"/>
            <a:ext cx="4062413" cy="461665"/>
          </a:xfrm>
          <a:prstGeom prst="rect">
            <a:avLst/>
          </a:prstGeom>
          <a:noFill/>
        </p:spPr>
        <p:txBody>
          <a:bodyPr wrap="square">
            <a:spAutoFit/>
          </a:bodyPr>
          <a:lstStyle/>
          <a:p>
            <a:pPr algn="just"/>
            <a:r>
              <a:rPr lang="en-US" sz="800" dirty="0">
                <a:solidFill>
                  <a:schemeClr val="bg1"/>
                </a:solidFill>
                <a:effectLst/>
              </a:rPr>
              <a:t>Dooley, Karen. “No Change to the Penalty-Free Resignation Date.” </a:t>
            </a:r>
            <a:r>
              <a:rPr lang="en-US" sz="800" i="1" dirty="0">
                <a:solidFill>
                  <a:schemeClr val="bg1"/>
                </a:solidFill>
                <a:effectLst/>
              </a:rPr>
              <a:t>Human Resource Exchange</a:t>
            </a:r>
            <a:r>
              <a:rPr lang="en-US" sz="800" dirty="0">
                <a:solidFill>
                  <a:schemeClr val="bg1"/>
                </a:solidFill>
                <a:effectLst/>
              </a:rPr>
              <a:t>, 4 Apr. 2022, www.tasb.org/services/hr-services/hrx/hr-laws/no-change-to-the-penalty-free-resignation-date.aspx. </a:t>
            </a:r>
          </a:p>
        </p:txBody>
      </p:sp>
    </p:spTree>
    <p:extLst>
      <p:ext uri="{BB962C8B-B14F-4D97-AF65-F5344CB8AC3E}">
        <p14:creationId xmlns:p14="http://schemas.microsoft.com/office/powerpoint/2010/main" val="38089547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A6170-9769-6C4B-D08D-6084245B373E}"/>
              </a:ext>
            </a:extLst>
          </p:cNvPr>
          <p:cNvSpPr>
            <a:spLocks noGrp="1"/>
          </p:cNvSpPr>
          <p:nvPr>
            <p:ph type="title"/>
          </p:nvPr>
        </p:nvSpPr>
        <p:spPr/>
        <p:txBody>
          <a:bodyPr>
            <a:normAutofit/>
          </a:bodyPr>
          <a:lstStyle/>
          <a:p>
            <a:pPr algn="ctr"/>
            <a:r>
              <a:rPr lang="en-US" sz="4000" dirty="0">
                <a:latin typeface="Georgia" panose="02040502050405020303" pitchFamily="18" charset="0"/>
              </a:rPr>
              <a:t>Penalty-Free Resignation Date &amp; HB 2519</a:t>
            </a:r>
          </a:p>
        </p:txBody>
      </p:sp>
      <p:sp>
        <p:nvSpPr>
          <p:cNvPr id="3" name="Text Placeholder 2">
            <a:extLst>
              <a:ext uri="{FF2B5EF4-FFF2-40B4-BE49-F238E27FC236}">
                <a16:creationId xmlns:a16="http://schemas.microsoft.com/office/drawing/2014/main" id="{52152A73-D8AA-5D1E-FCD9-40EA8A7705CF}"/>
              </a:ext>
            </a:extLst>
          </p:cNvPr>
          <p:cNvSpPr>
            <a:spLocks noGrp="1"/>
          </p:cNvSpPr>
          <p:nvPr>
            <p:ph type="body" idx="1"/>
          </p:nvPr>
        </p:nvSpPr>
        <p:spPr>
          <a:xfrm>
            <a:off x="490537" y="1893359"/>
            <a:ext cx="11210925" cy="4059766"/>
          </a:xfrm>
        </p:spPr>
        <p:txBody>
          <a:bodyPr/>
          <a:lstStyle/>
          <a:p>
            <a:pPr algn="just">
              <a:buFont typeface="Arial" panose="020B0604020202020204" pitchFamily="34" charset="0"/>
              <a:buChar char="•"/>
            </a:pPr>
            <a:r>
              <a:rPr lang="en-US" dirty="0">
                <a:latin typeface="Georgia" panose="02040502050405020303" pitchFamily="18" charset="0"/>
              </a:rPr>
              <a:t>HB 2519 is the most extensive in the certification and licensing series consisting of several components, including teacher notification of certificate or permit suspension and resignations not following statutory process.</a:t>
            </a:r>
          </a:p>
          <a:p>
            <a:pPr algn="just">
              <a:buFont typeface="Arial" panose="020B0604020202020204" pitchFamily="34" charset="0"/>
              <a:buChar char="•"/>
            </a:pPr>
            <a:r>
              <a:rPr lang="en-US" dirty="0">
                <a:latin typeface="Georgia" panose="02040502050405020303" pitchFamily="18" charset="0"/>
              </a:rPr>
              <a:t>HB 2519 requires school districts to promptly notify teachers on probationary, term, or continuing contract of an SBEC complaint filed because the teacher resigned and failed, without good cause, to comply with statutory process to resign.</a:t>
            </a:r>
          </a:p>
          <a:p>
            <a:pPr algn="just">
              <a:buFont typeface="Arial" panose="020B0604020202020204" pitchFamily="34" charset="0"/>
              <a:buChar char="•"/>
            </a:pPr>
            <a:r>
              <a:rPr lang="en-US" dirty="0">
                <a:latin typeface="Georgia" panose="02040502050405020303" pitchFamily="18" charset="0"/>
              </a:rPr>
              <a:t>The notice must state the basis of the complaint, how the teacher may contact SBEC, and a reminder for the teacher to verify that SBEC has the teacher’s current address.</a:t>
            </a:r>
          </a:p>
          <a:p>
            <a:pPr algn="just">
              <a:buFont typeface="Arial" panose="020B0604020202020204" pitchFamily="34" charset="0"/>
              <a:buChar char="•"/>
            </a:pPr>
            <a:r>
              <a:rPr lang="en-US" dirty="0">
                <a:latin typeface="Georgia" panose="02040502050405020303" pitchFamily="18" charset="0"/>
              </a:rPr>
              <a:t>HB 2519 maintains the penalty free resignation period of 45 days before the first day of instruction; however, SBEC is prohibited from suspending or revoking a teacher’s certification as a sanction if the teacher resigns at the end of a school year and gives notice to the board or designee at least 30 days before the first day of instruction.</a:t>
            </a:r>
          </a:p>
        </p:txBody>
      </p:sp>
      <p:sp>
        <p:nvSpPr>
          <p:cNvPr id="5" name="TextBox 4">
            <a:extLst>
              <a:ext uri="{FF2B5EF4-FFF2-40B4-BE49-F238E27FC236}">
                <a16:creationId xmlns:a16="http://schemas.microsoft.com/office/drawing/2014/main" id="{9697A692-6A1F-1D48-3C63-0636AEBE9206}"/>
              </a:ext>
            </a:extLst>
          </p:cNvPr>
          <p:cNvSpPr txBox="1"/>
          <p:nvPr/>
        </p:nvSpPr>
        <p:spPr>
          <a:xfrm>
            <a:off x="0" y="6457890"/>
            <a:ext cx="6208396" cy="400110"/>
          </a:xfrm>
          <a:prstGeom prst="rect">
            <a:avLst/>
          </a:prstGeom>
          <a:noFill/>
        </p:spPr>
        <p:txBody>
          <a:bodyPr wrap="square">
            <a:spAutoFit/>
          </a:bodyPr>
          <a:lstStyle/>
          <a:p>
            <a:pPr algn="just"/>
            <a:r>
              <a:rPr lang="en-US" sz="1000" dirty="0">
                <a:solidFill>
                  <a:schemeClr val="bg1"/>
                </a:solidFill>
                <a:effectLst/>
              </a:rPr>
              <a:t>Dooley, Karen. “Legislative Update: Certification and Licensing.” </a:t>
            </a:r>
            <a:r>
              <a:rPr lang="en-US" sz="1000" i="1" dirty="0">
                <a:solidFill>
                  <a:schemeClr val="bg1"/>
                </a:solidFill>
                <a:effectLst/>
              </a:rPr>
              <a:t>Human Resource Exchange</a:t>
            </a:r>
            <a:r>
              <a:rPr lang="en-US" sz="1000" dirty="0">
                <a:solidFill>
                  <a:schemeClr val="bg1"/>
                </a:solidFill>
                <a:effectLst/>
              </a:rPr>
              <a:t>, 24 June 2021, www.tasb.org/services/hr-services/hrx/hr-laws/legislative-update-certification-and-licensing.aspx. </a:t>
            </a:r>
          </a:p>
        </p:txBody>
      </p:sp>
    </p:spTree>
    <p:extLst>
      <p:ext uri="{BB962C8B-B14F-4D97-AF65-F5344CB8AC3E}">
        <p14:creationId xmlns:p14="http://schemas.microsoft.com/office/powerpoint/2010/main" val="4125954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Rectangle"/>
          <p:cNvSpPr/>
          <p:nvPr/>
        </p:nvSpPr>
        <p:spPr>
          <a:xfrm>
            <a:off x="7781335" y="2754944"/>
            <a:ext cx="4186683" cy="3503716"/>
          </a:xfrm>
          <a:prstGeom prst="rect">
            <a:avLst/>
          </a:prstGeom>
          <a:solidFill>
            <a:srgbClr val="D5D5D5">
              <a:alpha val="50000"/>
            </a:srgbClr>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graphicFrame>
        <p:nvGraphicFramePr>
          <p:cNvPr id="211" name="3D Line Chart"/>
          <p:cNvGraphicFramePr/>
          <p:nvPr/>
        </p:nvGraphicFramePr>
        <p:xfrm>
          <a:off x="791054" y="2358194"/>
          <a:ext cx="6323553" cy="4099997"/>
        </p:xfrm>
        <a:graphic>
          <a:graphicData uri="http://schemas.openxmlformats.org/drawingml/2006/chart">
            <c:chart xmlns:c="http://schemas.openxmlformats.org/drawingml/2006/chart" xmlns:r="http://schemas.openxmlformats.org/officeDocument/2006/relationships" r:id="rId2"/>
          </a:graphicData>
        </a:graphic>
      </p:graphicFrame>
      <p:sp>
        <p:nvSpPr>
          <p:cNvPr id="212" name="Teachers Considering…"/>
          <p:cNvSpPr txBox="1"/>
          <p:nvPr/>
        </p:nvSpPr>
        <p:spPr>
          <a:xfrm>
            <a:off x="113273" y="140317"/>
            <a:ext cx="11965454" cy="17132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algn="ctr" defTabSz="412750">
              <a:defRPr sz="12500" b="1">
                <a:solidFill>
                  <a:schemeClr val="accent1">
                    <a:hueOff val="114395"/>
                    <a:lumOff val="-24975"/>
                  </a:schemeClr>
                </a:solidFill>
                <a:latin typeface="Publico Headline Roman"/>
                <a:ea typeface="Publico Headline Roman"/>
                <a:cs typeface="Publico Headline Roman"/>
                <a:sym typeface="Publico Headline Roman"/>
              </a:defRPr>
            </a:pPr>
            <a:r>
              <a:rPr sz="5400" dirty="0"/>
              <a:t>Teachers Considering </a:t>
            </a:r>
          </a:p>
          <a:p>
            <a:pPr algn="ctr" defTabSz="412750">
              <a:defRPr sz="12500" b="1">
                <a:solidFill>
                  <a:schemeClr val="accent1">
                    <a:hueOff val="114395"/>
                    <a:lumOff val="-24975"/>
                  </a:schemeClr>
                </a:solidFill>
                <a:latin typeface="Publico Headline Roman"/>
                <a:ea typeface="Publico Headline Roman"/>
                <a:cs typeface="Publico Headline Roman"/>
                <a:sym typeface="Publico Headline Roman"/>
              </a:defRPr>
            </a:pPr>
            <a:r>
              <a:rPr sz="5400" dirty="0"/>
              <a:t>Leaving the Profession</a:t>
            </a:r>
          </a:p>
        </p:txBody>
      </p:sp>
      <p:sp>
        <p:nvSpPr>
          <p:cNvPr id="213" name="The percentage of Texas teachers seriously considering leaving the profession reaches highest level in three years."/>
          <p:cNvSpPr txBox="1"/>
          <p:nvPr/>
        </p:nvSpPr>
        <p:spPr>
          <a:xfrm>
            <a:off x="7897447" y="3071621"/>
            <a:ext cx="3954459" cy="28212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defRPr sz="6000">
                <a:latin typeface="Publico Headline Roman"/>
                <a:ea typeface="Publico Headline Roman"/>
                <a:cs typeface="Publico Headline Roman"/>
                <a:sym typeface="Publico Headline Roman"/>
              </a:defRPr>
            </a:lvl1pPr>
          </a:lstStyle>
          <a:p>
            <a:r>
              <a:rPr sz="3000"/>
              <a:t>The percentage of Texas teachers seriously considering leaving the profession reaches highest level in three years.</a:t>
            </a:r>
          </a:p>
        </p:txBody>
      </p:sp>
      <p:sp>
        <p:nvSpPr>
          <p:cNvPr id="7" name="TextBox 6">
            <a:extLst>
              <a:ext uri="{FF2B5EF4-FFF2-40B4-BE49-F238E27FC236}">
                <a16:creationId xmlns:a16="http://schemas.microsoft.com/office/drawing/2014/main" id="{4FCF30A4-ED11-43ED-BE77-AB864FED2650}"/>
              </a:ext>
            </a:extLst>
          </p:cNvPr>
          <p:cNvSpPr txBox="1"/>
          <p:nvPr/>
        </p:nvSpPr>
        <p:spPr>
          <a:xfrm>
            <a:off x="8128262" y="6458192"/>
            <a:ext cx="3723644" cy="307777"/>
          </a:xfrm>
          <a:prstGeom prst="rect">
            <a:avLst/>
          </a:prstGeom>
          <a:noFill/>
        </p:spPr>
        <p:txBody>
          <a:bodyPr wrap="square">
            <a:spAutoFit/>
          </a:bodyPr>
          <a:lstStyle/>
          <a:p>
            <a:r>
              <a:rPr lang="en-US" dirty="0"/>
              <a:t>2022 Charles Butt Foundation Teacher Poll</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22"/>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3F3F3F"/>
              </a:buClr>
              <a:buSzPts val="4800"/>
              <a:buFont typeface="Calibri"/>
              <a:buNone/>
            </a:pPr>
            <a:r>
              <a:rPr lang="en-US" sz="3200" dirty="0">
                <a:latin typeface="Georgia" panose="02040502050405020303" pitchFamily="18" charset="0"/>
              </a:rPr>
              <a:t>Penalty-Free Resignation Date – SBEC Sanctions</a:t>
            </a:r>
            <a:endParaRPr sz="3200" dirty="0">
              <a:latin typeface="Georgia" panose="02040502050405020303" pitchFamily="18" charset="0"/>
            </a:endParaRPr>
          </a:p>
        </p:txBody>
      </p:sp>
      <p:sp>
        <p:nvSpPr>
          <p:cNvPr id="3" name="Text Placeholder 2">
            <a:extLst>
              <a:ext uri="{FF2B5EF4-FFF2-40B4-BE49-F238E27FC236}">
                <a16:creationId xmlns:a16="http://schemas.microsoft.com/office/drawing/2014/main" id="{A363C9D3-17C5-73BD-50AE-D0235A13A9AB}"/>
              </a:ext>
            </a:extLst>
          </p:cNvPr>
          <p:cNvSpPr>
            <a:spLocks noGrp="1"/>
          </p:cNvSpPr>
          <p:nvPr>
            <p:ph type="body" idx="1"/>
          </p:nvPr>
        </p:nvSpPr>
        <p:spPr>
          <a:xfrm>
            <a:off x="549592" y="1737360"/>
            <a:ext cx="11153775" cy="4023360"/>
          </a:xfrm>
        </p:spPr>
        <p:txBody>
          <a:bodyPr>
            <a:normAutofit/>
          </a:bodyPr>
          <a:lstStyle/>
          <a:p>
            <a:pPr algn="just">
              <a:buFont typeface="Arial" panose="020B0604020202020204" pitchFamily="34" charset="0"/>
              <a:buChar char="•"/>
            </a:pPr>
            <a:r>
              <a:rPr lang="en-US" sz="2300" dirty="0">
                <a:latin typeface="Georgia" panose="02040502050405020303" pitchFamily="18" charset="0"/>
              </a:rPr>
              <a:t>The State Board of Educator Certification (SBEC) may take the following disciplinary actions against an educator’s certification:</a:t>
            </a:r>
          </a:p>
          <a:p>
            <a:pPr lvl="1" algn="just">
              <a:buFont typeface="Courier New" panose="02070309020205020404" pitchFamily="49" charset="0"/>
              <a:buChar char="o"/>
            </a:pPr>
            <a:r>
              <a:rPr lang="en-US" sz="2300" dirty="0">
                <a:latin typeface="Georgia" panose="02040502050405020303" pitchFamily="18" charset="0"/>
              </a:rPr>
              <a:t>Place restrictions on the issuance, renewal, or holding of a certificate, either indefinitely, or for a set term;</a:t>
            </a:r>
          </a:p>
          <a:p>
            <a:pPr lvl="1" algn="just">
              <a:buFont typeface="Courier New" panose="02070309020205020404" pitchFamily="49" charset="0"/>
              <a:buChar char="o"/>
            </a:pPr>
            <a:r>
              <a:rPr lang="en-US" sz="2300" dirty="0">
                <a:latin typeface="Georgia" panose="02040502050405020303" pitchFamily="18" charset="0"/>
              </a:rPr>
              <a:t>Issue an inscribed or non-inscribed reprimand;</a:t>
            </a:r>
          </a:p>
          <a:p>
            <a:pPr lvl="1" algn="just">
              <a:buFont typeface="Courier New" panose="02070309020205020404" pitchFamily="49" charset="0"/>
              <a:buChar char="o"/>
            </a:pPr>
            <a:r>
              <a:rPr lang="en-US" sz="2300" dirty="0">
                <a:latin typeface="Georgia" panose="02040502050405020303" pitchFamily="18" charset="0"/>
              </a:rPr>
              <a:t>Suspend a certificate for a set term or issue a probated suspension for a set term;</a:t>
            </a:r>
          </a:p>
          <a:p>
            <a:pPr lvl="1" algn="just">
              <a:buFont typeface="Courier New" panose="02070309020205020404" pitchFamily="49" charset="0"/>
              <a:buChar char="o"/>
            </a:pPr>
            <a:r>
              <a:rPr lang="en-US" sz="2300" dirty="0">
                <a:latin typeface="Georgia" panose="02040502050405020303" pitchFamily="18" charset="0"/>
              </a:rPr>
              <a:t>Revoke or cancel, which includes accepting the surrender of, a certificate without opportunity for reapplication for a set term or permanently; or </a:t>
            </a:r>
          </a:p>
          <a:p>
            <a:pPr lvl="1" algn="just">
              <a:buFont typeface="Courier New" panose="02070309020205020404" pitchFamily="49" charset="0"/>
              <a:buChar char="o"/>
            </a:pPr>
            <a:r>
              <a:rPr lang="en-US" sz="2300" dirty="0">
                <a:latin typeface="Georgia" panose="02040502050405020303" pitchFamily="18" charset="0"/>
              </a:rPr>
              <a:t>Impose any additional conditions or restrictions upon a certificate as deemed necessary by the SBEC.</a:t>
            </a:r>
          </a:p>
        </p:txBody>
      </p:sp>
      <p:sp>
        <p:nvSpPr>
          <p:cNvPr id="5" name="TextBox 4">
            <a:extLst>
              <a:ext uri="{FF2B5EF4-FFF2-40B4-BE49-F238E27FC236}">
                <a16:creationId xmlns:a16="http://schemas.microsoft.com/office/drawing/2014/main" id="{12B30E71-2407-3119-B941-200C5A42203D}"/>
              </a:ext>
            </a:extLst>
          </p:cNvPr>
          <p:cNvSpPr txBox="1"/>
          <p:nvPr/>
        </p:nvSpPr>
        <p:spPr>
          <a:xfrm>
            <a:off x="0" y="6442502"/>
            <a:ext cx="6096000" cy="415498"/>
          </a:xfrm>
          <a:prstGeom prst="rect">
            <a:avLst/>
          </a:prstGeom>
          <a:noFill/>
        </p:spPr>
        <p:txBody>
          <a:bodyPr wrap="square">
            <a:spAutoFit/>
          </a:bodyPr>
          <a:lstStyle/>
          <a:p>
            <a:pPr algn="just"/>
            <a:r>
              <a:rPr lang="en-US" sz="1050" dirty="0">
                <a:solidFill>
                  <a:schemeClr val="bg1"/>
                </a:solidFill>
                <a:effectLst/>
              </a:rPr>
              <a:t>“Disciplinary Actions Taken Against Texas Educators.” </a:t>
            </a:r>
            <a:r>
              <a:rPr lang="en-US" sz="1050" i="1" dirty="0">
                <a:solidFill>
                  <a:schemeClr val="bg1"/>
                </a:solidFill>
                <a:effectLst/>
              </a:rPr>
              <a:t>Texas Education Agency</a:t>
            </a:r>
            <a:r>
              <a:rPr lang="en-US" sz="1050" dirty="0">
                <a:solidFill>
                  <a:schemeClr val="bg1"/>
                </a:solidFill>
                <a:effectLst/>
              </a:rPr>
              <a:t>, 17 Apr. 2023, tea.texas.gov/</a:t>
            </a:r>
            <a:r>
              <a:rPr lang="en-US" sz="1050" dirty="0" err="1">
                <a:solidFill>
                  <a:schemeClr val="bg1"/>
                </a:solidFill>
                <a:effectLst/>
              </a:rPr>
              <a:t>texas</a:t>
            </a:r>
            <a:r>
              <a:rPr lang="en-US" sz="1050" dirty="0">
                <a:solidFill>
                  <a:schemeClr val="bg1"/>
                </a:solidFill>
                <a:effectLst/>
              </a:rPr>
              <a:t>-educators/investigations/disciplinary-actions-taken-against-</a:t>
            </a:r>
            <a:r>
              <a:rPr lang="en-US" sz="1050" dirty="0" err="1">
                <a:solidFill>
                  <a:schemeClr val="bg1"/>
                </a:solidFill>
                <a:effectLst/>
              </a:rPr>
              <a:t>texas</a:t>
            </a:r>
            <a:r>
              <a:rPr lang="en-US" sz="1050" dirty="0">
                <a:solidFill>
                  <a:schemeClr val="bg1"/>
                </a:solidFill>
                <a:effectLst/>
              </a:rPr>
              <a:t>-educators. </a:t>
            </a:r>
          </a:p>
        </p:txBody>
      </p:sp>
    </p:spTree>
    <p:extLst>
      <p:ext uri="{BB962C8B-B14F-4D97-AF65-F5344CB8AC3E}">
        <p14:creationId xmlns:p14="http://schemas.microsoft.com/office/powerpoint/2010/main" val="28170554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23"/>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3F3F3F"/>
              </a:buClr>
              <a:buSzPts val="4800"/>
              <a:buFont typeface="Calibri"/>
              <a:buNone/>
            </a:pPr>
            <a:r>
              <a:rPr lang="en-US" sz="4000" dirty="0">
                <a:latin typeface="Georgia" panose="02040502050405020303" pitchFamily="18" charset="0"/>
              </a:rPr>
              <a:t>Class Size Limits</a:t>
            </a:r>
            <a:endParaRPr sz="4000" dirty="0">
              <a:latin typeface="Georgia" panose="02040502050405020303" pitchFamily="18" charset="0"/>
            </a:endParaRPr>
          </a:p>
        </p:txBody>
      </p:sp>
      <p:sp>
        <p:nvSpPr>
          <p:cNvPr id="264" name="Google Shape;264;p23"/>
          <p:cNvSpPr txBox="1">
            <a:spLocks noGrp="1"/>
          </p:cNvSpPr>
          <p:nvPr>
            <p:ph type="body" idx="1"/>
          </p:nvPr>
        </p:nvSpPr>
        <p:spPr>
          <a:xfrm>
            <a:off x="661987" y="1926154"/>
            <a:ext cx="10868025" cy="4379395"/>
          </a:xfrm>
          <a:prstGeom prst="rect">
            <a:avLst/>
          </a:prstGeom>
          <a:noFill/>
          <a:ln>
            <a:noFill/>
          </a:ln>
        </p:spPr>
        <p:txBody>
          <a:bodyPr spcFirstLastPara="1" wrap="square" lIns="0" tIns="45700" rIns="0" bIns="45700" anchor="t" anchorCtr="0">
            <a:normAutofit/>
          </a:bodyPr>
          <a:lstStyle/>
          <a:p>
            <a:pPr marL="91440" lvl="0" indent="-127000" algn="just" rtl="0">
              <a:lnSpc>
                <a:spcPct val="90000"/>
              </a:lnSpc>
              <a:spcBef>
                <a:spcPts val="0"/>
              </a:spcBef>
              <a:spcAft>
                <a:spcPts val="0"/>
              </a:spcAft>
              <a:buSzPts val="2000"/>
              <a:buFont typeface="Arial"/>
              <a:buChar char="•"/>
            </a:pPr>
            <a:r>
              <a:rPr lang="en-US" sz="2300" dirty="0">
                <a:latin typeface="Georgia" panose="02040502050405020303" pitchFamily="18" charset="0"/>
              </a:rPr>
              <a:t>TEC </a:t>
            </a:r>
            <a:r>
              <a:rPr lang="en-US" sz="2300" dirty="0">
                <a:latin typeface="Georgia" panose="02040502050405020303" pitchFamily="18" charset="0"/>
                <a:ea typeface="Times New Roman"/>
                <a:cs typeface="Times New Roman"/>
                <a:sym typeface="Times New Roman"/>
              </a:rPr>
              <a:t>§</a:t>
            </a:r>
            <a:r>
              <a:rPr lang="en-US" sz="2300" dirty="0">
                <a:latin typeface="Georgia" panose="02040502050405020303" pitchFamily="18" charset="0"/>
              </a:rPr>
              <a:t> 25.112 states that a school district </a:t>
            </a:r>
            <a:r>
              <a:rPr lang="en-US" sz="2300" b="1" dirty="0">
                <a:latin typeface="Georgia" panose="02040502050405020303" pitchFamily="18" charset="0"/>
              </a:rPr>
              <a:t>may not </a:t>
            </a:r>
            <a:r>
              <a:rPr lang="en-US" sz="2300" dirty="0">
                <a:latin typeface="Georgia" panose="02040502050405020303" pitchFamily="18" charset="0"/>
              </a:rPr>
              <a:t>enroll more than </a:t>
            </a:r>
            <a:r>
              <a:rPr lang="en-US" sz="2300" b="1" dirty="0">
                <a:latin typeface="Georgia" panose="02040502050405020303" pitchFamily="18" charset="0"/>
              </a:rPr>
              <a:t>22 students </a:t>
            </a:r>
            <a:r>
              <a:rPr lang="en-US" sz="2300" dirty="0">
                <a:latin typeface="Georgia" panose="02040502050405020303" pitchFamily="18" charset="0"/>
              </a:rPr>
              <a:t>in a prekindergarten, kindergarten, first, second, third, or fourth grade class.</a:t>
            </a:r>
          </a:p>
          <a:p>
            <a:pPr marL="548640" lvl="1" indent="-127000" algn="just">
              <a:spcBef>
                <a:spcPts val="0"/>
              </a:spcBef>
              <a:buSzPts val="2000"/>
              <a:buFont typeface="Arial"/>
              <a:buChar char="•"/>
            </a:pPr>
            <a:r>
              <a:rPr lang="en-US" sz="2300" dirty="0">
                <a:latin typeface="Georgia" panose="02040502050405020303" pitchFamily="18" charset="0"/>
              </a:rPr>
              <a:t>Class size limits </a:t>
            </a:r>
            <a:r>
              <a:rPr lang="en-US" sz="2300" b="1" dirty="0">
                <a:latin typeface="Georgia" panose="02040502050405020303" pitchFamily="18" charset="0"/>
              </a:rPr>
              <a:t>do not </a:t>
            </a:r>
            <a:r>
              <a:rPr lang="en-US" sz="2300" dirty="0">
                <a:latin typeface="Georgia" panose="02040502050405020303" pitchFamily="18" charset="0"/>
              </a:rPr>
              <a:t>apply to physical education or fine art classes.</a:t>
            </a:r>
          </a:p>
          <a:p>
            <a:pPr marL="421640" lvl="1" indent="0" algn="just">
              <a:spcBef>
                <a:spcPts val="0"/>
              </a:spcBef>
              <a:buSzPts val="2000"/>
              <a:buNone/>
            </a:pPr>
            <a:endParaRPr lang="en-US" sz="2300" dirty="0">
              <a:latin typeface="Georgia" panose="02040502050405020303" pitchFamily="18" charset="0"/>
            </a:endParaRPr>
          </a:p>
          <a:p>
            <a:pPr marL="91440" indent="-127000" algn="just">
              <a:spcBef>
                <a:spcPts val="0"/>
              </a:spcBef>
              <a:buSzPts val="2000"/>
              <a:buFont typeface="Arial"/>
              <a:buChar char="•"/>
            </a:pPr>
            <a:r>
              <a:rPr lang="en-US" sz="2300" dirty="0">
                <a:latin typeface="Georgia" panose="02040502050405020303" pitchFamily="18" charset="0"/>
              </a:rPr>
              <a:t>If necessary, a school district must request a class size exception if:</a:t>
            </a:r>
          </a:p>
          <a:p>
            <a:pPr marL="548640" lvl="1" indent="-127000" algn="just">
              <a:spcBef>
                <a:spcPts val="0"/>
              </a:spcBef>
              <a:buSzPts val="2000"/>
              <a:buFont typeface="Arial"/>
              <a:buChar char="•"/>
            </a:pPr>
            <a:r>
              <a:rPr lang="en-US" sz="2300" dirty="0">
                <a:latin typeface="Georgia" panose="02040502050405020303" pitchFamily="18" charset="0"/>
              </a:rPr>
              <a:t> a class size exceeds this limit not later than October 1</a:t>
            </a:r>
            <a:r>
              <a:rPr lang="en-US" sz="2300" baseline="30000" dirty="0">
                <a:latin typeface="Georgia" panose="02040502050405020303" pitchFamily="18" charset="0"/>
              </a:rPr>
              <a:t>st</a:t>
            </a:r>
            <a:r>
              <a:rPr lang="en-US" sz="2300" dirty="0">
                <a:latin typeface="Georgia" panose="02040502050405020303" pitchFamily="18" charset="0"/>
              </a:rPr>
              <a:t> </a:t>
            </a:r>
            <a:r>
              <a:rPr lang="en-US" sz="2300" b="1" dirty="0">
                <a:latin typeface="Georgia" panose="02040502050405020303" pitchFamily="18" charset="0"/>
              </a:rPr>
              <a:t>;</a:t>
            </a:r>
            <a:r>
              <a:rPr lang="en-US" sz="2300" baseline="30000" dirty="0">
                <a:latin typeface="Georgia" panose="02040502050405020303" pitchFamily="18" charset="0"/>
              </a:rPr>
              <a:t> </a:t>
            </a:r>
            <a:r>
              <a:rPr lang="en-US" sz="2300" b="1" dirty="0">
                <a:latin typeface="Georgia" panose="02040502050405020303" pitchFamily="18" charset="0"/>
              </a:rPr>
              <a:t>or</a:t>
            </a:r>
            <a:r>
              <a:rPr lang="en-US" sz="2300" dirty="0">
                <a:latin typeface="Georgia" panose="02040502050405020303" pitchFamily="18" charset="0"/>
              </a:rPr>
              <a:t> </a:t>
            </a:r>
          </a:p>
          <a:p>
            <a:pPr marL="548640" lvl="1" indent="-127000" algn="just">
              <a:spcBef>
                <a:spcPts val="0"/>
              </a:spcBef>
              <a:buSzPts val="2000"/>
              <a:buFont typeface="Arial"/>
              <a:buChar char="•"/>
            </a:pPr>
            <a:r>
              <a:rPr lang="en-US" sz="2300" dirty="0">
                <a:latin typeface="Georgia" panose="02040502050405020303" pitchFamily="18" charset="0"/>
              </a:rPr>
              <a:t> The 30</a:t>
            </a:r>
            <a:r>
              <a:rPr lang="en-US" sz="2300" baseline="30000" dirty="0">
                <a:latin typeface="Georgia" panose="02040502050405020303" pitchFamily="18" charset="0"/>
              </a:rPr>
              <a:t>th</a:t>
            </a:r>
            <a:r>
              <a:rPr lang="en-US" sz="2300" dirty="0">
                <a:latin typeface="Georgia" panose="02040502050405020303" pitchFamily="18" charset="0"/>
              </a:rPr>
              <a:t> day after the first school day the district exceeds the limit.</a:t>
            </a:r>
          </a:p>
          <a:p>
            <a:pPr marL="421640" lvl="1" indent="0" algn="just">
              <a:spcBef>
                <a:spcPts val="0"/>
              </a:spcBef>
              <a:buSzPts val="2000"/>
              <a:buNone/>
            </a:pPr>
            <a:endParaRPr lang="en-US" sz="2300" dirty="0">
              <a:latin typeface="Georgia" panose="02040502050405020303" pitchFamily="18" charset="0"/>
            </a:endParaRPr>
          </a:p>
          <a:p>
            <a:pPr marL="91440" indent="-127000" algn="just">
              <a:spcBef>
                <a:spcPts val="0"/>
              </a:spcBef>
              <a:buSzPts val="2000"/>
              <a:buFont typeface="Arial"/>
              <a:buChar char="•"/>
            </a:pPr>
            <a:r>
              <a:rPr lang="en-US" sz="2300" dirty="0">
                <a:latin typeface="Georgia" panose="02040502050405020303" pitchFamily="18" charset="0"/>
              </a:rPr>
              <a:t>The school district may forgo the request for exception in:</a:t>
            </a:r>
          </a:p>
          <a:p>
            <a:pPr marL="548640" lvl="1" indent="-127000" algn="just">
              <a:spcBef>
                <a:spcPts val="0"/>
              </a:spcBef>
              <a:buSzPts val="2000"/>
              <a:buFont typeface="Arial"/>
              <a:buChar char="•"/>
            </a:pPr>
            <a:r>
              <a:rPr lang="en-US" sz="2300" dirty="0">
                <a:latin typeface="Georgia" panose="02040502050405020303" pitchFamily="18" charset="0"/>
              </a:rPr>
              <a:t> Any 12-week period selected by the district with a significant percentage of migratory children; </a:t>
            </a:r>
            <a:r>
              <a:rPr lang="en-US" sz="2300" b="1" dirty="0">
                <a:latin typeface="Georgia" panose="02040502050405020303" pitchFamily="18" charset="0"/>
              </a:rPr>
              <a:t>or </a:t>
            </a:r>
          </a:p>
          <a:p>
            <a:pPr marL="548640" lvl="1" indent="-127000" algn="just">
              <a:spcBef>
                <a:spcPts val="0"/>
              </a:spcBef>
              <a:buSzPts val="2000"/>
              <a:buFont typeface="Arial"/>
              <a:buChar char="•"/>
            </a:pPr>
            <a:r>
              <a:rPr lang="en-US" sz="2300" dirty="0">
                <a:latin typeface="Georgia" panose="02040502050405020303" pitchFamily="18" charset="0"/>
              </a:rPr>
              <a:t> The last twelve weeks of the school year. </a:t>
            </a:r>
          </a:p>
          <a:p>
            <a:pPr marL="91440" indent="-127000" algn="just">
              <a:spcBef>
                <a:spcPts val="0"/>
              </a:spcBef>
              <a:buSzPts val="2000"/>
              <a:buFont typeface="Arial"/>
              <a:buChar char="•"/>
            </a:pPr>
            <a:r>
              <a:rPr lang="en-US" sz="2300" dirty="0">
                <a:latin typeface="Georgia" panose="02040502050405020303" pitchFamily="18" charset="0"/>
              </a:rPr>
              <a:t>This is only allowable for </a:t>
            </a:r>
            <a:r>
              <a:rPr lang="en-US" sz="2300" b="1" dirty="0">
                <a:latin typeface="Georgia" panose="02040502050405020303" pitchFamily="18" charset="0"/>
              </a:rPr>
              <a:t>one </a:t>
            </a:r>
            <a:r>
              <a:rPr lang="en-US" sz="2300" dirty="0">
                <a:latin typeface="Georgia" panose="02040502050405020303" pitchFamily="18" charset="0"/>
              </a:rPr>
              <a:t>12-week period per school year.</a:t>
            </a:r>
            <a:endParaRPr sz="2300" dirty="0">
              <a:latin typeface="Georgia" panose="02040502050405020303" pitchFamily="18" charset="0"/>
            </a:endParaRPr>
          </a:p>
        </p:txBody>
      </p:sp>
      <p:sp>
        <p:nvSpPr>
          <p:cNvPr id="3" name="TextBox 2">
            <a:extLst>
              <a:ext uri="{FF2B5EF4-FFF2-40B4-BE49-F238E27FC236}">
                <a16:creationId xmlns:a16="http://schemas.microsoft.com/office/drawing/2014/main" id="{E2B7A425-8303-A6CF-6C29-C83AE4783C3F}"/>
              </a:ext>
            </a:extLst>
          </p:cNvPr>
          <p:cNvSpPr txBox="1"/>
          <p:nvPr/>
        </p:nvSpPr>
        <p:spPr>
          <a:xfrm>
            <a:off x="0" y="6457890"/>
            <a:ext cx="6096000" cy="400110"/>
          </a:xfrm>
          <a:prstGeom prst="rect">
            <a:avLst/>
          </a:prstGeom>
          <a:noFill/>
        </p:spPr>
        <p:txBody>
          <a:bodyPr wrap="square">
            <a:spAutoFit/>
          </a:bodyPr>
          <a:lstStyle/>
          <a:p>
            <a:pPr algn="just"/>
            <a:r>
              <a:rPr lang="en-US" sz="1000" dirty="0">
                <a:solidFill>
                  <a:schemeClr val="bg1"/>
                </a:solidFill>
                <a:effectLst/>
              </a:rPr>
              <a:t>Dooley, Karen. “Prekindergarten Added to Class Size Limits.” </a:t>
            </a:r>
            <a:r>
              <a:rPr lang="en-US" sz="1000" i="1" dirty="0">
                <a:solidFill>
                  <a:schemeClr val="bg1"/>
                </a:solidFill>
                <a:effectLst/>
              </a:rPr>
              <a:t>Human Resource Exchange</a:t>
            </a:r>
            <a:r>
              <a:rPr lang="en-US" sz="1000" dirty="0">
                <a:solidFill>
                  <a:schemeClr val="bg1"/>
                </a:solidFill>
                <a:effectLst/>
              </a:rPr>
              <a:t>, 3 Sept. 2021, www.tasb.org/services/hr-services/hrx/other-hr/prekindergarten-added-to-class-size-limits.aspx.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52669-F802-3EB7-F119-57E54291CF91}"/>
              </a:ext>
            </a:extLst>
          </p:cNvPr>
          <p:cNvSpPr>
            <a:spLocks noGrp="1"/>
          </p:cNvSpPr>
          <p:nvPr>
            <p:ph type="title"/>
          </p:nvPr>
        </p:nvSpPr>
        <p:spPr/>
        <p:txBody>
          <a:bodyPr>
            <a:normAutofit/>
          </a:bodyPr>
          <a:lstStyle/>
          <a:p>
            <a:pPr algn="ctr"/>
            <a:r>
              <a:rPr lang="en-US" sz="4000" dirty="0">
                <a:solidFill>
                  <a:schemeClr val="tx1"/>
                </a:solidFill>
                <a:latin typeface="Georgia" panose="02040502050405020303" pitchFamily="18" charset="0"/>
              </a:rPr>
              <a:t>Exceptions to Class Size Limits</a:t>
            </a:r>
          </a:p>
        </p:txBody>
      </p:sp>
      <p:sp>
        <p:nvSpPr>
          <p:cNvPr id="3" name="Text Placeholder 2">
            <a:extLst>
              <a:ext uri="{FF2B5EF4-FFF2-40B4-BE49-F238E27FC236}">
                <a16:creationId xmlns:a16="http://schemas.microsoft.com/office/drawing/2014/main" id="{9605F0FA-7DCA-AEEE-DDAC-6B94D6BAD25B}"/>
              </a:ext>
            </a:extLst>
          </p:cNvPr>
          <p:cNvSpPr>
            <a:spLocks noGrp="1"/>
          </p:cNvSpPr>
          <p:nvPr>
            <p:ph type="body" idx="1"/>
          </p:nvPr>
        </p:nvSpPr>
        <p:spPr/>
        <p:txBody>
          <a:bodyPr>
            <a:normAutofit fontScale="92500" lnSpcReduction="10000"/>
          </a:bodyPr>
          <a:lstStyle/>
          <a:p>
            <a:pPr marL="0" indent="-256032">
              <a:spcBef>
                <a:spcPts val="600"/>
              </a:spcBef>
              <a:buFont typeface="Arial"/>
              <a:buChar char="•"/>
            </a:pPr>
            <a:r>
              <a:rPr lang="en-US" sz="2600" dirty="0">
                <a:latin typeface="Georgia" panose="02040502050405020303" pitchFamily="18" charset="0"/>
              </a:rPr>
              <a:t>The school district must notify the commissioner of education in writing noting the requested exemption period. </a:t>
            </a:r>
            <a:r>
              <a:rPr lang="en-US" sz="2800" dirty="0">
                <a:latin typeface="Georgia" panose="02040502050405020303" pitchFamily="18" charset="0"/>
              </a:rPr>
              <a:t>Waivers must be granted by commissioner.</a:t>
            </a:r>
            <a:endParaRPr lang="en-US" sz="2600" dirty="0">
              <a:latin typeface="Georgia" panose="02040502050405020303" pitchFamily="18" charset="0"/>
            </a:endParaRPr>
          </a:p>
          <a:p>
            <a:pPr marL="0" indent="-256032">
              <a:spcBef>
                <a:spcPts val="600"/>
              </a:spcBef>
              <a:buFont typeface="Arial"/>
              <a:buChar char="•"/>
            </a:pPr>
            <a:r>
              <a:rPr lang="en-US" sz="2600" dirty="0">
                <a:latin typeface="Georgia" panose="02040502050405020303" pitchFamily="18" charset="0"/>
              </a:rPr>
              <a:t>The commissioner may grant an exception to the school district from the class size limit if it creates an undue hardship on the district.</a:t>
            </a:r>
          </a:p>
          <a:p>
            <a:pPr marL="0" indent="-256032">
              <a:spcBef>
                <a:spcPts val="600"/>
              </a:spcBef>
              <a:buFont typeface="Arial"/>
              <a:buChar char="•"/>
            </a:pPr>
            <a:r>
              <a:rPr lang="en-US" sz="2600" dirty="0">
                <a:latin typeface="Georgia" panose="02040502050405020303" pitchFamily="18" charset="0"/>
              </a:rPr>
              <a:t>Considerations are given for:</a:t>
            </a:r>
          </a:p>
          <a:p>
            <a:pPr marL="457200" lvl="1" indent="-256032">
              <a:spcBef>
                <a:spcPts val="600"/>
              </a:spcBef>
              <a:buFont typeface="Arial"/>
              <a:buChar char="•"/>
            </a:pPr>
            <a:r>
              <a:rPr lang="en-US" sz="2400" dirty="0">
                <a:latin typeface="Georgia" panose="02040502050405020303" pitchFamily="18" charset="0"/>
              </a:rPr>
              <a:t>Unanticipated enrollment growth;</a:t>
            </a:r>
          </a:p>
          <a:p>
            <a:pPr marL="457200" lvl="1" indent="-256032">
              <a:spcBef>
                <a:spcPts val="600"/>
              </a:spcBef>
              <a:buFont typeface="Arial"/>
              <a:buChar char="•"/>
            </a:pPr>
            <a:r>
              <a:rPr lang="en-US" sz="2400" dirty="0">
                <a:latin typeface="Georgia" panose="02040502050405020303" pitchFamily="18" charset="0"/>
              </a:rPr>
              <a:t>Lack of facilities;</a:t>
            </a:r>
          </a:p>
          <a:p>
            <a:pPr marL="457200" lvl="1" indent="-256032">
              <a:spcBef>
                <a:spcPts val="600"/>
              </a:spcBef>
              <a:buFont typeface="Arial"/>
              <a:buChar char="•"/>
            </a:pPr>
            <a:r>
              <a:rPr lang="en-US" sz="2400" dirty="0">
                <a:latin typeface="Georgia" panose="02040502050405020303" pitchFamily="18" charset="0"/>
              </a:rPr>
              <a:t>Lack of teachers; or</a:t>
            </a:r>
          </a:p>
          <a:p>
            <a:pPr marL="457200" lvl="1" indent="-256032">
              <a:spcBef>
                <a:spcPts val="600"/>
              </a:spcBef>
              <a:buFont typeface="Arial"/>
              <a:buChar char="•"/>
            </a:pPr>
            <a:r>
              <a:rPr lang="en-US" sz="2400" dirty="0">
                <a:latin typeface="Georgia" panose="02040502050405020303" pitchFamily="18" charset="0"/>
              </a:rPr>
              <a:t>Financial hardships.</a:t>
            </a:r>
          </a:p>
          <a:p>
            <a:pPr marL="0" indent="-256032">
              <a:spcBef>
                <a:spcPts val="600"/>
              </a:spcBef>
              <a:buFont typeface="Arial"/>
              <a:buChar char="•"/>
            </a:pPr>
            <a:r>
              <a:rPr lang="en-US" sz="2600" dirty="0">
                <a:latin typeface="Georgia" panose="02040502050405020303" pitchFamily="18" charset="0"/>
              </a:rPr>
              <a:t>All granted exceptions expire at the end of the school year.</a:t>
            </a:r>
          </a:p>
        </p:txBody>
      </p:sp>
      <p:sp>
        <p:nvSpPr>
          <p:cNvPr id="5" name="TextBox 4">
            <a:extLst>
              <a:ext uri="{FF2B5EF4-FFF2-40B4-BE49-F238E27FC236}">
                <a16:creationId xmlns:a16="http://schemas.microsoft.com/office/drawing/2014/main" id="{FB6E41AF-A773-6AF5-0C97-17C89D2F6877}"/>
              </a:ext>
            </a:extLst>
          </p:cNvPr>
          <p:cNvSpPr txBox="1"/>
          <p:nvPr/>
        </p:nvSpPr>
        <p:spPr>
          <a:xfrm>
            <a:off x="0" y="6457890"/>
            <a:ext cx="6096000"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FFFFFF"/>
                </a:solidFill>
                <a:effectLst/>
                <a:uLnTx/>
                <a:uFillTx/>
                <a:latin typeface="Arial"/>
                <a:cs typeface="Arial"/>
                <a:sym typeface="Arial"/>
              </a:rPr>
              <a:t>Dooley, Karen. “Prekindergarten Added to Class Size Limits.” </a:t>
            </a:r>
            <a:r>
              <a:rPr kumimoji="0" lang="en-US" sz="1000" b="0" i="1" u="none" strike="noStrike" kern="0" cap="none" spc="0" normalizeH="0" baseline="0" noProof="0" dirty="0">
                <a:ln>
                  <a:noFill/>
                </a:ln>
                <a:solidFill>
                  <a:srgbClr val="FFFFFF"/>
                </a:solidFill>
                <a:effectLst/>
                <a:uLnTx/>
                <a:uFillTx/>
                <a:latin typeface="Arial"/>
                <a:cs typeface="Arial"/>
                <a:sym typeface="Arial"/>
              </a:rPr>
              <a:t>Human Resource Exchange</a:t>
            </a:r>
            <a:r>
              <a:rPr kumimoji="0" lang="en-US" sz="1000" b="0" i="0" u="none" strike="noStrike" kern="0" cap="none" spc="0" normalizeH="0" baseline="0" noProof="0" dirty="0">
                <a:ln>
                  <a:noFill/>
                </a:ln>
                <a:solidFill>
                  <a:srgbClr val="FFFFFF"/>
                </a:solidFill>
                <a:effectLst/>
                <a:uLnTx/>
                <a:uFillTx/>
                <a:latin typeface="Arial"/>
                <a:cs typeface="Arial"/>
                <a:sym typeface="Arial"/>
              </a:rPr>
              <a:t>, 3 Sept. 2021, www.tasb.org/services/hr-services/hrx/other-hr/prekindergarten-added-to-class-size-limits.aspx. </a:t>
            </a:r>
          </a:p>
        </p:txBody>
      </p:sp>
    </p:spTree>
    <p:extLst>
      <p:ext uri="{BB962C8B-B14F-4D97-AF65-F5344CB8AC3E}">
        <p14:creationId xmlns:p14="http://schemas.microsoft.com/office/powerpoint/2010/main" val="30317012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2FC53-DAD6-9A37-7CF9-0C2FFA84A4DB}"/>
              </a:ext>
            </a:extLst>
          </p:cNvPr>
          <p:cNvSpPr>
            <a:spLocks noGrp="1"/>
          </p:cNvSpPr>
          <p:nvPr>
            <p:ph type="title"/>
          </p:nvPr>
        </p:nvSpPr>
        <p:spPr/>
        <p:txBody>
          <a:bodyPr>
            <a:normAutofit/>
          </a:bodyPr>
          <a:lstStyle/>
          <a:p>
            <a:pPr algn="ctr"/>
            <a:r>
              <a:rPr lang="en-US" sz="4000" dirty="0">
                <a:solidFill>
                  <a:schemeClr val="tx1"/>
                </a:solidFill>
                <a:latin typeface="Georgia" panose="02040502050405020303" pitchFamily="18" charset="0"/>
              </a:rPr>
              <a:t>Exceptions to Class Size Limits: </a:t>
            </a:r>
            <a:br>
              <a:rPr lang="en-US" sz="4000" dirty="0">
                <a:solidFill>
                  <a:schemeClr val="tx1"/>
                </a:solidFill>
                <a:latin typeface="Georgia" panose="02040502050405020303" pitchFamily="18" charset="0"/>
              </a:rPr>
            </a:br>
            <a:r>
              <a:rPr lang="en-US" sz="4000" dirty="0">
                <a:solidFill>
                  <a:schemeClr val="tx1"/>
                </a:solidFill>
                <a:latin typeface="Georgia" panose="02040502050405020303" pitchFamily="18" charset="0"/>
              </a:rPr>
              <a:t>Parent Notification</a:t>
            </a:r>
            <a:endParaRPr lang="en-US" sz="4000" dirty="0"/>
          </a:p>
        </p:txBody>
      </p:sp>
      <p:sp>
        <p:nvSpPr>
          <p:cNvPr id="3" name="Text Placeholder 2">
            <a:extLst>
              <a:ext uri="{FF2B5EF4-FFF2-40B4-BE49-F238E27FC236}">
                <a16:creationId xmlns:a16="http://schemas.microsoft.com/office/drawing/2014/main" id="{CDE99968-0F06-F61A-BBDE-620F941E791A}"/>
              </a:ext>
            </a:extLst>
          </p:cNvPr>
          <p:cNvSpPr>
            <a:spLocks noGrp="1"/>
          </p:cNvSpPr>
          <p:nvPr>
            <p:ph type="body" idx="1"/>
          </p:nvPr>
        </p:nvSpPr>
        <p:spPr>
          <a:xfrm>
            <a:off x="672465" y="1836209"/>
            <a:ext cx="10847070" cy="4023360"/>
          </a:xfrm>
        </p:spPr>
        <p:txBody>
          <a:bodyPr>
            <a:noAutofit/>
          </a:bodyPr>
          <a:lstStyle/>
          <a:p>
            <a:pPr algn="just">
              <a:buFont typeface="Arial" panose="020B0604020202020204" pitchFamily="34" charset="0"/>
              <a:buChar char="•"/>
            </a:pPr>
            <a:r>
              <a:rPr lang="en-US" dirty="0">
                <a:latin typeface="Georgia" panose="02040502050405020303" pitchFamily="18" charset="0"/>
              </a:rPr>
              <a:t>The school district is required to provide written notice of the exception to the parent or guardian of each student affected by the exception. Text of the notice must be bolded or underlined and do the following:</a:t>
            </a:r>
          </a:p>
          <a:p>
            <a:pPr lvl="1" algn="just">
              <a:buFont typeface="Arial" panose="020B0604020202020204" pitchFamily="34" charset="0"/>
              <a:buChar char="•"/>
            </a:pPr>
            <a:r>
              <a:rPr lang="en-US" sz="2000" dirty="0">
                <a:latin typeface="Georgia" panose="02040502050405020303" pitchFamily="18" charset="0"/>
              </a:rPr>
              <a:t>Specify the class for which an exception form the limit was granted;</a:t>
            </a:r>
          </a:p>
          <a:p>
            <a:pPr lvl="1" algn="just">
              <a:buFont typeface="Arial" panose="020B0604020202020204" pitchFamily="34" charset="0"/>
              <a:buChar char="•"/>
            </a:pPr>
            <a:r>
              <a:rPr lang="en-US" sz="2000" dirty="0">
                <a:latin typeface="Georgia" panose="02040502050405020303" pitchFamily="18" charset="0"/>
              </a:rPr>
              <a:t>State the number of children in the class for which the exception was granted; and</a:t>
            </a:r>
          </a:p>
          <a:p>
            <a:pPr lvl="1" algn="just">
              <a:buFont typeface="Arial" panose="020B0604020202020204" pitchFamily="34" charset="0"/>
              <a:buChar char="•"/>
            </a:pPr>
            <a:r>
              <a:rPr lang="en-US" sz="2000" dirty="0">
                <a:latin typeface="Georgia" panose="02040502050405020303" pitchFamily="18" charset="0"/>
              </a:rPr>
              <a:t>Be included in a regular mailing or other communication form the campus or district, such as information sent home with students.</a:t>
            </a:r>
          </a:p>
          <a:p>
            <a:pPr lvl="1" algn="just">
              <a:buFont typeface="Arial" panose="020B0604020202020204" pitchFamily="34" charset="0"/>
              <a:buChar char="•"/>
            </a:pPr>
            <a:endParaRPr lang="en-US" sz="2000" dirty="0">
              <a:latin typeface="Georgia" panose="02040502050405020303" pitchFamily="18" charset="0"/>
            </a:endParaRPr>
          </a:p>
          <a:p>
            <a:pPr algn="just">
              <a:buFont typeface="Arial" panose="020B0604020202020204" pitchFamily="34" charset="0"/>
              <a:buChar char="•"/>
            </a:pPr>
            <a:r>
              <a:rPr lang="en-US" dirty="0">
                <a:latin typeface="Georgia" panose="02040502050405020303" pitchFamily="18" charset="0"/>
              </a:rPr>
              <a:t>The notice must be provided not later than:</a:t>
            </a:r>
          </a:p>
          <a:p>
            <a:pPr lvl="1" algn="just">
              <a:buFont typeface="Arial" panose="020B0604020202020204" pitchFamily="34" charset="0"/>
              <a:buChar char="•"/>
            </a:pPr>
            <a:r>
              <a:rPr lang="en-US" sz="2000" dirty="0">
                <a:latin typeface="Georgia" panose="02040502050405020303" pitchFamily="18" charset="0"/>
              </a:rPr>
              <a:t>The 31</a:t>
            </a:r>
            <a:r>
              <a:rPr lang="en-US" sz="2000" baseline="30000" dirty="0">
                <a:latin typeface="Georgia" panose="02040502050405020303" pitchFamily="18" charset="0"/>
              </a:rPr>
              <a:t>st</a:t>
            </a:r>
            <a:r>
              <a:rPr lang="en-US" sz="2000" dirty="0">
                <a:latin typeface="Georgia" panose="02040502050405020303" pitchFamily="18" charset="0"/>
              </a:rPr>
              <a:t> day after the first day of the school year; </a:t>
            </a:r>
            <a:r>
              <a:rPr lang="en-US" sz="2000" b="1" dirty="0">
                <a:latin typeface="Georgia" panose="02040502050405020303" pitchFamily="18" charset="0"/>
              </a:rPr>
              <a:t>or</a:t>
            </a:r>
          </a:p>
          <a:p>
            <a:pPr lvl="1" algn="just">
              <a:buFont typeface="Arial" panose="020B0604020202020204" pitchFamily="34" charset="0"/>
              <a:buChar char="•"/>
            </a:pPr>
            <a:r>
              <a:rPr lang="en-US" sz="2000" dirty="0">
                <a:latin typeface="Georgia" panose="02040502050405020303" pitchFamily="18" charset="0"/>
              </a:rPr>
              <a:t>The date the exception is granted </a:t>
            </a:r>
            <a:r>
              <a:rPr lang="en-US" sz="2000" b="1" dirty="0">
                <a:latin typeface="Georgia" panose="02040502050405020303" pitchFamily="18" charset="0"/>
              </a:rPr>
              <a:t>if</a:t>
            </a:r>
            <a:r>
              <a:rPr lang="en-US" sz="2000" dirty="0">
                <a:latin typeface="Georgia" panose="02040502050405020303" pitchFamily="18" charset="0"/>
              </a:rPr>
              <a:t> it is granted after the beginning of the school year.</a:t>
            </a:r>
          </a:p>
        </p:txBody>
      </p:sp>
      <p:sp>
        <p:nvSpPr>
          <p:cNvPr id="5" name="TextBox 4">
            <a:extLst>
              <a:ext uri="{FF2B5EF4-FFF2-40B4-BE49-F238E27FC236}">
                <a16:creationId xmlns:a16="http://schemas.microsoft.com/office/drawing/2014/main" id="{E106FB8B-2AAE-CF55-5F5E-E6FF7B765951}"/>
              </a:ext>
            </a:extLst>
          </p:cNvPr>
          <p:cNvSpPr txBox="1"/>
          <p:nvPr/>
        </p:nvSpPr>
        <p:spPr>
          <a:xfrm>
            <a:off x="0" y="6457890"/>
            <a:ext cx="6096000"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FFFFFF"/>
                </a:solidFill>
                <a:effectLst/>
                <a:uLnTx/>
                <a:uFillTx/>
                <a:latin typeface="Arial"/>
                <a:cs typeface="Arial"/>
                <a:sym typeface="Arial"/>
              </a:rPr>
              <a:t>Dooley, Karen. “Prekindergarten Added to Class Size Limits.” </a:t>
            </a:r>
            <a:r>
              <a:rPr kumimoji="0" lang="en-US" sz="1000" b="0" i="1" u="none" strike="noStrike" kern="0" cap="none" spc="0" normalizeH="0" baseline="0" noProof="0" dirty="0">
                <a:ln>
                  <a:noFill/>
                </a:ln>
                <a:solidFill>
                  <a:srgbClr val="FFFFFF"/>
                </a:solidFill>
                <a:effectLst/>
                <a:uLnTx/>
                <a:uFillTx/>
                <a:latin typeface="Arial"/>
                <a:cs typeface="Arial"/>
                <a:sym typeface="Arial"/>
              </a:rPr>
              <a:t>Human Resource Exchange</a:t>
            </a:r>
            <a:r>
              <a:rPr kumimoji="0" lang="en-US" sz="1000" b="0" i="0" u="none" strike="noStrike" kern="0" cap="none" spc="0" normalizeH="0" baseline="0" noProof="0" dirty="0">
                <a:ln>
                  <a:noFill/>
                </a:ln>
                <a:solidFill>
                  <a:srgbClr val="FFFFFF"/>
                </a:solidFill>
                <a:effectLst/>
                <a:uLnTx/>
                <a:uFillTx/>
                <a:latin typeface="Arial"/>
                <a:cs typeface="Arial"/>
                <a:sym typeface="Arial"/>
              </a:rPr>
              <a:t>, 3 Sept. 2021, www.tasb.org/services/hr-services/hrx/other-hr/prekindergarten-added-to-class-size-limits.aspx. </a:t>
            </a:r>
          </a:p>
        </p:txBody>
      </p:sp>
    </p:spTree>
    <p:extLst>
      <p:ext uri="{BB962C8B-B14F-4D97-AF65-F5344CB8AC3E}">
        <p14:creationId xmlns:p14="http://schemas.microsoft.com/office/powerpoint/2010/main" val="26801903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FDCD3-3561-28D5-3DA4-4B6451EABFEB}"/>
              </a:ext>
            </a:extLst>
          </p:cNvPr>
          <p:cNvSpPr>
            <a:spLocks noGrp="1"/>
          </p:cNvSpPr>
          <p:nvPr>
            <p:ph type="title"/>
          </p:nvPr>
        </p:nvSpPr>
        <p:spPr/>
        <p:txBody>
          <a:bodyPr>
            <a:normAutofit/>
          </a:bodyPr>
          <a:lstStyle/>
          <a:p>
            <a:pPr algn="ctr"/>
            <a:r>
              <a:rPr lang="en-US" sz="4000" dirty="0">
                <a:latin typeface="Georgia" panose="02040502050405020303" pitchFamily="18" charset="0"/>
              </a:rPr>
              <a:t>Exceptions to Class Size Limits:</a:t>
            </a:r>
            <a:br>
              <a:rPr lang="en-US" sz="4000" dirty="0">
                <a:latin typeface="Georgia" panose="02040502050405020303" pitchFamily="18" charset="0"/>
              </a:rPr>
            </a:br>
            <a:r>
              <a:rPr lang="en-US" sz="4000" dirty="0">
                <a:latin typeface="Georgia" panose="02040502050405020303" pitchFamily="18" charset="0"/>
              </a:rPr>
              <a:t>Impact on Teachers</a:t>
            </a:r>
          </a:p>
        </p:txBody>
      </p:sp>
      <p:sp>
        <p:nvSpPr>
          <p:cNvPr id="3" name="Text Placeholder 2">
            <a:extLst>
              <a:ext uri="{FF2B5EF4-FFF2-40B4-BE49-F238E27FC236}">
                <a16:creationId xmlns:a16="http://schemas.microsoft.com/office/drawing/2014/main" id="{811DAF1B-3157-58E5-5486-A685AB2BA5DB}"/>
              </a:ext>
            </a:extLst>
          </p:cNvPr>
          <p:cNvSpPr>
            <a:spLocks noGrp="1"/>
          </p:cNvSpPr>
          <p:nvPr>
            <p:ph type="body" idx="1"/>
          </p:nvPr>
        </p:nvSpPr>
        <p:spPr>
          <a:xfrm>
            <a:off x="659219" y="1737360"/>
            <a:ext cx="10058400" cy="4023360"/>
          </a:xfrm>
        </p:spPr>
        <p:txBody>
          <a:bodyPr>
            <a:normAutofit lnSpcReduction="10000"/>
          </a:bodyPr>
          <a:lstStyle/>
          <a:p>
            <a:pPr algn="just">
              <a:buFont typeface="Arial" panose="020B0604020202020204" pitchFamily="34" charset="0"/>
              <a:buChar char="•"/>
            </a:pPr>
            <a:r>
              <a:rPr lang="en-US" sz="2400" b="0" i="0" dirty="0">
                <a:solidFill>
                  <a:srgbClr val="333333"/>
                </a:solidFill>
                <a:effectLst/>
                <a:latin typeface="Georgia" panose="02040502050405020303" pitchFamily="18" charset="0"/>
              </a:rPr>
              <a:t>Dealing with large classes constitutes a real challenge to every teacher: diversity of students, lack of flexibility, class climate management, difficulty of setting and enforcing classroom behavior (crowd control), minimum attention to students, limited monitoring of students’ learning and difficulty in engaging students to activities.</a:t>
            </a:r>
          </a:p>
          <a:p>
            <a:pPr algn="just">
              <a:buFont typeface="Arial" panose="020B0604020202020204" pitchFamily="34" charset="0"/>
              <a:buChar char="•"/>
            </a:pPr>
            <a:r>
              <a:rPr lang="en-US" sz="2400" i="0" dirty="0">
                <a:solidFill>
                  <a:srgbClr val="333333"/>
                </a:solidFill>
                <a:effectLst/>
                <a:latin typeface="Georgia" panose="02040502050405020303" pitchFamily="18" charset="0"/>
              </a:rPr>
              <a:t>For every student added to a classroom, </a:t>
            </a:r>
            <a:r>
              <a:rPr lang="en-US" sz="2400" dirty="0">
                <a:solidFill>
                  <a:srgbClr val="333333"/>
                </a:solidFill>
                <a:latin typeface="Georgia" panose="02040502050405020303" pitchFamily="18" charset="0"/>
              </a:rPr>
              <a:t>the teacher’s ability to meet the needs of students becomes increasingly more difficult. </a:t>
            </a:r>
          </a:p>
          <a:p>
            <a:pPr algn="just">
              <a:buFont typeface="Arial" panose="020B0604020202020204" pitchFamily="34" charset="0"/>
              <a:buChar char="•"/>
            </a:pPr>
            <a:r>
              <a:rPr lang="en-US" sz="2400" dirty="0">
                <a:solidFill>
                  <a:srgbClr val="333333"/>
                </a:solidFill>
                <a:latin typeface="Georgia" panose="02040502050405020303" pitchFamily="18" charset="0"/>
              </a:rPr>
              <a:t>Among the various reasons that were cited as to why teachers left either their schools or the profession, 55% of those cited were due to dissatisfaction with accountability pressures and teaching conditions (10% specifically alluded to larger class sizes).</a:t>
            </a:r>
          </a:p>
        </p:txBody>
      </p:sp>
      <p:sp>
        <p:nvSpPr>
          <p:cNvPr id="5" name="TextBox 4">
            <a:extLst>
              <a:ext uri="{FF2B5EF4-FFF2-40B4-BE49-F238E27FC236}">
                <a16:creationId xmlns:a16="http://schemas.microsoft.com/office/drawing/2014/main" id="{F1AC221F-1DA2-F600-5B03-BDD01EFCBDC3}"/>
              </a:ext>
            </a:extLst>
          </p:cNvPr>
          <p:cNvSpPr txBox="1"/>
          <p:nvPr/>
        </p:nvSpPr>
        <p:spPr>
          <a:xfrm>
            <a:off x="0" y="6457890"/>
            <a:ext cx="5688419" cy="400110"/>
          </a:xfrm>
          <a:prstGeom prst="rect">
            <a:avLst/>
          </a:prstGeom>
          <a:noFill/>
        </p:spPr>
        <p:txBody>
          <a:bodyPr wrap="square">
            <a:spAutoFit/>
          </a:bodyPr>
          <a:lstStyle/>
          <a:p>
            <a:pPr algn="just"/>
            <a:r>
              <a:rPr lang="en-US" sz="1000" dirty="0">
                <a:solidFill>
                  <a:schemeClr val="bg1"/>
                </a:solidFill>
                <a:latin typeface="Georgia" panose="02040502050405020303" pitchFamily="18" charset="0"/>
              </a:rPr>
              <a:t>Fortes, Pauline &amp; Tchantchane, Abdellatif. (2010). Dealing with Large Classes: A Real Challenge. Procedia - Social and Behavioral Sciences. 8. 272-280. 10.1016/j.sbspro.2010.12.037. </a:t>
            </a:r>
          </a:p>
        </p:txBody>
      </p:sp>
      <p:sp>
        <p:nvSpPr>
          <p:cNvPr id="7" name="TextBox 6">
            <a:extLst>
              <a:ext uri="{FF2B5EF4-FFF2-40B4-BE49-F238E27FC236}">
                <a16:creationId xmlns:a16="http://schemas.microsoft.com/office/drawing/2014/main" id="{44F526C0-F0EB-719C-F257-3C4C7E4C3F15}"/>
              </a:ext>
            </a:extLst>
          </p:cNvPr>
          <p:cNvSpPr txBox="1"/>
          <p:nvPr/>
        </p:nvSpPr>
        <p:spPr>
          <a:xfrm>
            <a:off x="7132320" y="6457890"/>
            <a:ext cx="5059680" cy="400110"/>
          </a:xfrm>
          <a:prstGeom prst="rect">
            <a:avLst/>
          </a:prstGeom>
          <a:noFill/>
        </p:spPr>
        <p:txBody>
          <a:bodyPr wrap="square">
            <a:spAutoFit/>
          </a:bodyPr>
          <a:lstStyle/>
          <a:p>
            <a:pPr algn="just"/>
            <a:r>
              <a:rPr lang="en-US" sz="1000" dirty="0">
                <a:solidFill>
                  <a:schemeClr val="bg1"/>
                </a:solidFill>
                <a:latin typeface="Georgia" panose="02040502050405020303" pitchFamily="18" charset="0"/>
              </a:rPr>
              <a:t>Carver-Thomas, D. &amp; Darling-Hammond, L. (2017). Teacher turnover: Why it matters and what we can do about it (brief). Palo Alto, CA: Learning Policy Institute.</a:t>
            </a:r>
          </a:p>
        </p:txBody>
      </p:sp>
    </p:spTree>
    <p:extLst>
      <p:ext uri="{BB962C8B-B14F-4D97-AF65-F5344CB8AC3E}">
        <p14:creationId xmlns:p14="http://schemas.microsoft.com/office/powerpoint/2010/main" val="25006445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4"/>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3F3F3F"/>
              </a:buClr>
              <a:buSzPts val="4800"/>
              <a:buFont typeface="Calibri"/>
              <a:buNone/>
            </a:pPr>
            <a:r>
              <a:rPr lang="en-US" sz="4000" dirty="0">
                <a:latin typeface="Georgia" panose="02040502050405020303" pitchFamily="18" charset="0"/>
              </a:rPr>
              <a:t>“Good Cause” for Termination</a:t>
            </a:r>
            <a:endParaRPr sz="4000" dirty="0">
              <a:latin typeface="Georgia" panose="02040502050405020303" pitchFamily="18" charset="0"/>
            </a:endParaRPr>
          </a:p>
        </p:txBody>
      </p:sp>
      <p:sp>
        <p:nvSpPr>
          <p:cNvPr id="270" name="Google Shape;270;p24"/>
          <p:cNvSpPr txBox="1">
            <a:spLocks noGrp="1"/>
          </p:cNvSpPr>
          <p:nvPr>
            <p:ph type="body" idx="1"/>
          </p:nvPr>
        </p:nvSpPr>
        <p:spPr>
          <a:xfrm>
            <a:off x="609600" y="1845734"/>
            <a:ext cx="10972800" cy="4478866"/>
          </a:xfrm>
          <a:prstGeom prst="rect">
            <a:avLst/>
          </a:prstGeom>
          <a:noFill/>
          <a:ln>
            <a:noFill/>
          </a:ln>
        </p:spPr>
        <p:txBody>
          <a:bodyPr spcFirstLastPara="1" wrap="square" lIns="0" tIns="45700" rIns="0" bIns="45700" anchor="t" anchorCtr="0">
            <a:noAutofit/>
          </a:bodyPr>
          <a:lstStyle/>
          <a:p>
            <a:pPr marL="91440" lvl="0" indent="-127000" algn="just" rtl="0">
              <a:lnSpc>
                <a:spcPct val="90000"/>
              </a:lnSpc>
              <a:spcBef>
                <a:spcPts val="0"/>
              </a:spcBef>
              <a:spcAft>
                <a:spcPts val="0"/>
              </a:spcAft>
              <a:buSzPts val="2000"/>
              <a:buFont typeface="Arial"/>
              <a:buChar char="•"/>
            </a:pPr>
            <a:r>
              <a:rPr lang="en-US" sz="2100" b="1" dirty="0">
                <a:latin typeface="Georgia" panose="02040502050405020303" pitchFamily="18" charset="0"/>
              </a:rPr>
              <a:t>Probationary and Continuing Contracts</a:t>
            </a:r>
            <a:r>
              <a:rPr lang="en-US" sz="2100" dirty="0">
                <a:latin typeface="Georgia" panose="02040502050405020303" pitchFamily="18" charset="0"/>
              </a:rPr>
              <a:t>: “</a:t>
            </a:r>
            <a:r>
              <a:rPr lang="en-US" sz="2100" i="1" dirty="0">
                <a:latin typeface="Georgia" panose="02040502050405020303" pitchFamily="18" charset="0"/>
              </a:rPr>
              <a:t>Good cause</a:t>
            </a:r>
            <a:r>
              <a:rPr lang="en-US" sz="2100" dirty="0">
                <a:latin typeface="Georgia" panose="02040502050405020303" pitchFamily="18" charset="0"/>
              </a:rPr>
              <a:t>” is the employee’s failure to meet the accepted standards of conduct for the profession as generally recognized and applied in similarly-situated Texas school districts. </a:t>
            </a:r>
            <a:r>
              <a:rPr lang="pt-BR" sz="2100" dirty="0">
                <a:latin typeface="Georgia" panose="02040502050405020303" pitchFamily="18" charset="0"/>
              </a:rPr>
              <a:t>Tex. Educ. Code </a:t>
            </a:r>
            <a:r>
              <a:rPr lang="en-US" sz="2100" dirty="0">
                <a:latin typeface="Georgia" panose="02040502050405020303" pitchFamily="18" charset="0"/>
                <a:ea typeface="Times New Roman"/>
                <a:cs typeface="Times New Roman"/>
                <a:sym typeface="Times New Roman"/>
              </a:rPr>
              <a:t>§§ </a:t>
            </a:r>
            <a:r>
              <a:rPr lang="pt-BR" sz="2100" dirty="0">
                <a:latin typeface="Georgia" panose="02040502050405020303" pitchFamily="18" charset="0"/>
              </a:rPr>
              <a:t>21.104(a), .156(a)</a:t>
            </a:r>
          </a:p>
          <a:p>
            <a:pPr marL="91440" lvl="0" indent="-127000" algn="just" rtl="0">
              <a:lnSpc>
                <a:spcPct val="90000"/>
              </a:lnSpc>
              <a:spcBef>
                <a:spcPts val="0"/>
              </a:spcBef>
              <a:spcAft>
                <a:spcPts val="0"/>
              </a:spcAft>
              <a:buSzPts val="2000"/>
              <a:buFont typeface="Arial"/>
              <a:buChar char="•"/>
            </a:pPr>
            <a:endParaRPr lang="pt-BR" sz="2100" dirty="0">
              <a:latin typeface="Georgia" panose="02040502050405020303" pitchFamily="18" charset="0"/>
            </a:endParaRPr>
          </a:p>
          <a:p>
            <a:pPr marL="91440" indent="-127000" algn="just">
              <a:spcBef>
                <a:spcPts val="0"/>
              </a:spcBef>
              <a:buSzPts val="2000"/>
              <a:buFont typeface="Arial"/>
              <a:buChar char="•"/>
            </a:pPr>
            <a:r>
              <a:rPr lang="en-US" sz="2100" b="1" dirty="0">
                <a:latin typeface="Georgia" panose="02040502050405020303" pitchFamily="18" charset="0"/>
              </a:rPr>
              <a:t>Term Contracts</a:t>
            </a:r>
            <a:r>
              <a:rPr lang="en-US" sz="2100" dirty="0">
                <a:latin typeface="Georgia" panose="02040502050405020303" pitchFamily="18" charset="0"/>
              </a:rPr>
              <a:t>: The Texas Education Code does not provide a definition of good cause for the purposes of term contract terminations. Instead, the statute refers to “good cause as determined by the board.” Tex. Educ. Code </a:t>
            </a:r>
            <a:r>
              <a:rPr lang="en-US" sz="2100" dirty="0">
                <a:latin typeface="Georgia" panose="02040502050405020303" pitchFamily="18" charset="0"/>
                <a:ea typeface="Times New Roman"/>
                <a:cs typeface="Times New Roman"/>
                <a:sym typeface="Times New Roman"/>
              </a:rPr>
              <a:t>§</a:t>
            </a:r>
            <a:r>
              <a:rPr lang="en-US" sz="2100" dirty="0">
                <a:latin typeface="Georgia" panose="02040502050405020303" pitchFamily="18" charset="0"/>
              </a:rPr>
              <a:t> 21.211(a).</a:t>
            </a:r>
          </a:p>
          <a:p>
            <a:pPr marL="91440" indent="-127000" algn="just">
              <a:spcBef>
                <a:spcPts val="0"/>
              </a:spcBef>
              <a:buSzPts val="2000"/>
              <a:buFont typeface="Arial"/>
              <a:buChar char="•"/>
            </a:pPr>
            <a:r>
              <a:rPr lang="en-US" sz="2100" dirty="0">
                <a:latin typeface="Georgia" panose="02040502050405020303" pitchFamily="18" charset="0"/>
              </a:rPr>
              <a:t>Texas courts have applied the following definition for good cause to terminate a term contract:</a:t>
            </a:r>
          </a:p>
          <a:p>
            <a:pPr marL="421640" lvl="1" indent="0" algn="just">
              <a:spcBef>
                <a:spcPts val="0"/>
              </a:spcBef>
              <a:buSzPts val="2000"/>
              <a:buNone/>
            </a:pPr>
            <a:r>
              <a:rPr lang="en-US" sz="2100" dirty="0">
                <a:latin typeface="Georgia" panose="02040502050405020303" pitchFamily="18" charset="0"/>
              </a:rPr>
              <a:t>“. . . the employee’s failure to perform the duties in the scope of employment that a person of ordinary prudence would have done under the same or similar circumstances. An employee's act constitutes good cause for discharge if it is inconsistent with the continued existence of the employer-employee relationship.” </a:t>
            </a:r>
            <a:r>
              <a:rPr lang="en-US" sz="2100" i="1" dirty="0">
                <a:latin typeface="Georgia" panose="02040502050405020303" pitchFamily="18" charset="0"/>
              </a:rPr>
              <a:t>Lee–Wright, Inc. v. Hall</a:t>
            </a:r>
            <a:r>
              <a:rPr lang="en-US" sz="2100" dirty="0">
                <a:latin typeface="Georgia" panose="02040502050405020303" pitchFamily="18" charset="0"/>
              </a:rPr>
              <a:t>, 840 S.W.2d 572, 580 (Tex. App.—Houston [1st Dist.] 1992, no writ).</a:t>
            </a:r>
          </a:p>
          <a:p>
            <a:pPr marL="0" indent="0" algn="just">
              <a:spcBef>
                <a:spcPts val="0"/>
              </a:spcBef>
              <a:buSzPts val="2000"/>
              <a:buNone/>
            </a:pPr>
            <a:endParaRPr lang="en-US" dirty="0">
              <a:latin typeface="Georgia" panose="02040502050405020303" pitchFamily="18" charset="0"/>
            </a:endParaRPr>
          </a:p>
        </p:txBody>
      </p:sp>
      <p:sp>
        <p:nvSpPr>
          <p:cNvPr id="3" name="TextBox 2">
            <a:extLst>
              <a:ext uri="{FF2B5EF4-FFF2-40B4-BE49-F238E27FC236}">
                <a16:creationId xmlns:a16="http://schemas.microsoft.com/office/drawing/2014/main" id="{017DD4AF-912A-0AA3-0CA6-D67618232A67}"/>
              </a:ext>
            </a:extLst>
          </p:cNvPr>
          <p:cNvSpPr txBox="1"/>
          <p:nvPr/>
        </p:nvSpPr>
        <p:spPr>
          <a:xfrm>
            <a:off x="0" y="6432974"/>
            <a:ext cx="7623544" cy="400110"/>
          </a:xfrm>
          <a:prstGeom prst="rect">
            <a:avLst/>
          </a:prstGeom>
          <a:noFill/>
        </p:spPr>
        <p:txBody>
          <a:bodyPr wrap="square">
            <a:spAutoFit/>
          </a:bodyPr>
          <a:lstStyle/>
          <a:p>
            <a:pPr algn="just"/>
            <a:r>
              <a:rPr lang="en-US" sz="1000" dirty="0">
                <a:solidFill>
                  <a:schemeClr val="bg1"/>
                </a:solidFill>
                <a:effectLst/>
              </a:rPr>
              <a:t>Ball, Joe. “Employment Terminations: Tips for Getting It Right.” </a:t>
            </a:r>
            <a:r>
              <a:rPr lang="en-US" sz="1000" i="1" dirty="0">
                <a:solidFill>
                  <a:schemeClr val="bg1"/>
                </a:solidFill>
                <a:effectLst/>
              </a:rPr>
              <a:t>Texas Association of School Boards</a:t>
            </a:r>
            <a:r>
              <a:rPr lang="en-US" sz="1000" dirty="0">
                <a:solidFill>
                  <a:schemeClr val="bg1"/>
                </a:solidFill>
                <a:effectLst/>
              </a:rPr>
              <a:t>, www.tasb.org/services/board-development-services/events/governance-camp/documents-and-images.aspx. Accessed 27 June 2023.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1127C-ED86-9900-65AF-A45C81F1FA70}"/>
              </a:ext>
            </a:extLst>
          </p:cNvPr>
          <p:cNvSpPr>
            <a:spLocks noGrp="1"/>
          </p:cNvSpPr>
          <p:nvPr>
            <p:ph type="title"/>
          </p:nvPr>
        </p:nvSpPr>
        <p:spPr/>
        <p:txBody>
          <a:bodyPr>
            <a:normAutofit/>
          </a:bodyPr>
          <a:lstStyle/>
          <a:p>
            <a:pPr algn="ctr"/>
            <a:r>
              <a:rPr lang="en-US" sz="4000" dirty="0">
                <a:latin typeface="Georgia" panose="02040502050405020303" pitchFamily="18" charset="0"/>
              </a:rPr>
              <a:t>“Good Cause” for Termination (Cont’d.)</a:t>
            </a:r>
            <a:endParaRPr lang="en-US" sz="4000" dirty="0"/>
          </a:p>
        </p:txBody>
      </p:sp>
      <p:sp>
        <p:nvSpPr>
          <p:cNvPr id="3" name="Text Placeholder 2">
            <a:extLst>
              <a:ext uri="{FF2B5EF4-FFF2-40B4-BE49-F238E27FC236}">
                <a16:creationId xmlns:a16="http://schemas.microsoft.com/office/drawing/2014/main" id="{4896A788-308C-7F5E-FFEF-54C39042CFDD}"/>
              </a:ext>
            </a:extLst>
          </p:cNvPr>
          <p:cNvSpPr>
            <a:spLocks noGrp="1"/>
          </p:cNvSpPr>
          <p:nvPr>
            <p:ph type="body" idx="1"/>
          </p:nvPr>
        </p:nvSpPr>
        <p:spPr/>
        <p:txBody>
          <a:bodyPr/>
          <a:lstStyle/>
          <a:p>
            <a:pPr marL="91440" indent="-127000">
              <a:spcBef>
                <a:spcPts val="0"/>
              </a:spcBef>
              <a:buSzPts val="2000"/>
              <a:buFont typeface="Arial"/>
              <a:buChar char="•"/>
            </a:pPr>
            <a:r>
              <a:rPr lang="en-US" sz="3200" dirty="0">
                <a:latin typeface="Georgia" panose="02040502050405020303" pitchFamily="18" charset="0"/>
              </a:rPr>
              <a:t>Are boards’ determinations of what is good cause changing?</a:t>
            </a:r>
          </a:p>
          <a:p>
            <a:pPr marL="0" indent="0">
              <a:spcBef>
                <a:spcPts val="0"/>
              </a:spcBef>
              <a:buSzPts val="2000"/>
              <a:buNone/>
            </a:pPr>
            <a:endParaRPr lang="en-US" sz="3200" dirty="0">
              <a:latin typeface="Georgia" panose="02040502050405020303" pitchFamily="18" charset="0"/>
            </a:endParaRPr>
          </a:p>
          <a:p>
            <a:pPr marL="91440" lvl="0" indent="-127000" algn="l" rtl="0">
              <a:lnSpc>
                <a:spcPct val="90000"/>
              </a:lnSpc>
              <a:spcBef>
                <a:spcPts val="1400"/>
              </a:spcBef>
              <a:spcAft>
                <a:spcPts val="0"/>
              </a:spcAft>
              <a:buSzPts val="2000"/>
              <a:buFont typeface="Arial"/>
              <a:buChar char="•"/>
            </a:pPr>
            <a:r>
              <a:rPr lang="en-US" sz="3200" dirty="0">
                <a:latin typeface="Georgia" panose="02040502050405020303" pitchFamily="18" charset="0"/>
              </a:rPr>
              <a:t>Is a good cause finding more difficult given our current teacher shortage/political situation?</a:t>
            </a:r>
          </a:p>
          <a:p>
            <a:endParaRPr lang="en-US" dirty="0"/>
          </a:p>
        </p:txBody>
      </p:sp>
    </p:spTree>
    <p:extLst>
      <p:ext uri="{BB962C8B-B14F-4D97-AF65-F5344CB8AC3E}">
        <p14:creationId xmlns:p14="http://schemas.microsoft.com/office/powerpoint/2010/main" val="14081128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25"/>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3F3F3F"/>
              </a:buClr>
              <a:buSzPts val="4800"/>
              <a:buFont typeface="Calibri"/>
              <a:buNone/>
            </a:pPr>
            <a:r>
              <a:rPr lang="en-US" sz="4000" dirty="0">
                <a:latin typeface="Georgia" panose="02040502050405020303" pitchFamily="18" charset="0"/>
              </a:rPr>
              <a:t>Special Education Issues</a:t>
            </a:r>
            <a:endParaRPr sz="4000" dirty="0">
              <a:latin typeface="Georgia" panose="02040502050405020303" pitchFamily="18" charset="0"/>
            </a:endParaRPr>
          </a:p>
        </p:txBody>
      </p:sp>
      <p:sp>
        <p:nvSpPr>
          <p:cNvPr id="276" name="Google Shape;276;p25"/>
          <p:cNvSpPr txBox="1">
            <a:spLocks noGrp="1"/>
          </p:cNvSpPr>
          <p:nvPr>
            <p:ph type="body" idx="1"/>
          </p:nvPr>
        </p:nvSpPr>
        <p:spPr>
          <a:xfrm>
            <a:off x="124932" y="1845734"/>
            <a:ext cx="11845379" cy="4438108"/>
          </a:xfrm>
          <a:prstGeom prst="rect">
            <a:avLst/>
          </a:prstGeom>
          <a:noFill/>
          <a:ln>
            <a:noFill/>
          </a:ln>
        </p:spPr>
        <p:txBody>
          <a:bodyPr spcFirstLastPara="1" wrap="square" lIns="0" tIns="45700" rIns="0" bIns="45700" anchor="t" anchorCtr="0">
            <a:normAutofit fontScale="92500"/>
          </a:bodyPr>
          <a:lstStyle/>
          <a:p>
            <a:pPr marL="91440" lvl="0" indent="-127000" algn="just" rtl="0">
              <a:lnSpc>
                <a:spcPct val="90000"/>
              </a:lnSpc>
              <a:spcBef>
                <a:spcPts val="0"/>
              </a:spcBef>
              <a:spcAft>
                <a:spcPts val="0"/>
              </a:spcAft>
              <a:buSzPts val="2000"/>
              <a:buFont typeface="Arial"/>
              <a:buChar char="•"/>
            </a:pPr>
            <a:r>
              <a:rPr lang="en-US" sz="2300" dirty="0">
                <a:latin typeface="Georgia" panose="02040502050405020303" pitchFamily="18" charset="0"/>
              </a:rPr>
              <a:t>Since 2013, Texas has seen a continuous growth in the number of special education students.</a:t>
            </a:r>
          </a:p>
          <a:p>
            <a:pPr marL="548640" lvl="1" indent="-127000" algn="just">
              <a:spcBef>
                <a:spcPts val="0"/>
              </a:spcBef>
              <a:buSzPts val="2000"/>
              <a:buFont typeface="Arial"/>
              <a:buChar char="•"/>
            </a:pPr>
            <a:r>
              <a:rPr lang="en-US" sz="2300" dirty="0">
                <a:latin typeface="Georgia" panose="02040502050405020303" pitchFamily="18" charset="0"/>
              </a:rPr>
              <a:t>37.9% growth from 2013-2021. </a:t>
            </a:r>
          </a:p>
          <a:p>
            <a:pPr marL="548640" lvl="1" indent="-127000" algn="just">
              <a:spcBef>
                <a:spcPts val="0"/>
              </a:spcBef>
              <a:buSzPts val="2000"/>
              <a:buFont typeface="Arial"/>
              <a:buChar char="•"/>
            </a:pPr>
            <a:endParaRPr lang="en-US" sz="2300" dirty="0">
              <a:latin typeface="Georgia" panose="02040502050405020303" pitchFamily="18" charset="0"/>
            </a:endParaRPr>
          </a:p>
          <a:p>
            <a:pPr marL="91440" indent="-127000" algn="just">
              <a:spcBef>
                <a:spcPts val="0"/>
              </a:spcBef>
              <a:buSzPts val="2000"/>
              <a:buFont typeface="Arial"/>
              <a:buChar char="•"/>
            </a:pPr>
            <a:r>
              <a:rPr lang="en-US" sz="2300" dirty="0">
                <a:latin typeface="Georgia" panose="02040502050405020303" pitchFamily="18" charset="0"/>
              </a:rPr>
              <a:t>Special Education teachers have been reported to be particularly vulnerable to burnout. </a:t>
            </a:r>
          </a:p>
          <a:p>
            <a:pPr marL="800100" lvl="1" algn="just">
              <a:spcBef>
                <a:spcPts val="0"/>
              </a:spcBef>
              <a:buSzPts val="2000"/>
              <a:buFont typeface="Courier New" panose="02070309020205020404" pitchFamily="49" charset="0"/>
              <a:buChar char="o"/>
            </a:pPr>
            <a:r>
              <a:rPr lang="en-US" sz="2100" dirty="0">
                <a:latin typeface="Georgia" panose="02040502050405020303" pitchFamily="18" charset="0"/>
              </a:rPr>
              <a:t>Research shows that the significant variables associated with special education teacher burnout rates were low levels of self-efficacy in teachers due to heightened stress levels and emotional exhaustion – </a:t>
            </a:r>
            <a:r>
              <a:rPr lang="en-US" sz="2100" b="1" dirty="0">
                <a:latin typeface="Georgia" panose="02040502050405020303" pitchFamily="18" charset="0"/>
              </a:rPr>
              <a:t>Special Education can be very unforgiving.</a:t>
            </a:r>
          </a:p>
          <a:p>
            <a:pPr marL="548640" lvl="1" indent="-127000" algn="just">
              <a:spcBef>
                <a:spcPts val="0"/>
              </a:spcBef>
              <a:buSzPts val="2000"/>
              <a:buFont typeface="Arial"/>
              <a:buChar char="•"/>
            </a:pPr>
            <a:endParaRPr lang="en-US" sz="2300" b="1" dirty="0">
              <a:latin typeface="Georgia" panose="02040502050405020303" pitchFamily="18" charset="0"/>
            </a:endParaRPr>
          </a:p>
          <a:p>
            <a:pPr marL="91440" indent="-127000" algn="just">
              <a:spcBef>
                <a:spcPts val="0"/>
              </a:spcBef>
              <a:buSzPts val="2000"/>
              <a:buFont typeface="Arial"/>
              <a:buChar char="•"/>
            </a:pPr>
            <a:r>
              <a:rPr lang="en-US" sz="2300" dirty="0">
                <a:latin typeface="Georgia" panose="02040502050405020303" pitchFamily="18" charset="0"/>
              </a:rPr>
              <a:t>Without the proper support, teachers are having to work through their planning time and lunch time – overworked teachers risk not being able to meet the services and needs of the student’s IEP.</a:t>
            </a:r>
          </a:p>
          <a:p>
            <a:pPr marL="0" indent="0" algn="just">
              <a:spcBef>
                <a:spcPts val="0"/>
              </a:spcBef>
              <a:buSzPts val="2000"/>
              <a:buNone/>
            </a:pPr>
            <a:endParaRPr lang="en-US" sz="2300" dirty="0">
              <a:latin typeface="Georgia" panose="02040502050405020303" pitchFamily="18" charset="0"/>
            </a:endParaRPr>
          </a:p>
          <a:p>
            <a:pPr marL="457200" lvl="1" indent="0" algn="just">
              <a:spcBef>
                <a:spcPts val="0"/>
              </a:spcBef>
              <a:buSzPts val="2000"/>
              <a:buNone/>
            </a:pPr>
            <a:r>
              <a:rPr lang="en-US" sz="2300" dirty="0">
                <a:latin typeface="Georgia" panose="02040502050405020303" pitchFamily="18" charset="0"/>
              </a:rPr>
              <a:t>“It creates this emotional dissonance because it’s very anxiety-provoking to know that I’m supposed to be covering all of these services, but I don’t have the staff or the supplies or the space to do it. So, therefore, I’m out of compliance, and it’s not really my fault,” said Special Education Teacher, Elisabeth Meyer.</a:t>
            </a:r>
            <a:endParaRPr lang="en-US" sz="2400" dirty="0">
              <a:latin typeface="Georgia" panose="02040502050405020303" pitchFamily="18" charset="0"/>
            </a:endParaRPr>
          </a:p>
        </p:txBody>
      </p:sp>
      <p:sp>
        <p:nvSpPr>
          <p:cNvPr id="3" name="TextBox 2">
            <a:extLst>
              <a:ext uri="{FF2B5EF4-FFF2-40B4-BE49-F238E27FC236}">
                <a16:creationId xmlns:a16="http://schemas.microsoft.com/office/drawing/2014/main" id="{E10ABB51-EC97-63F7-C3D4-2C360D732EB4}"/>
              </a:ext>
            </a:extLst>
          </p:cNvPr>
          <p:cNvSpPr txBox="1"/>
          <p:nvPr/>
        </p:nvSpPr>
        <p:spPr>
          <a:xfrm>
            <a:off x="0" y="6502146"/>
            <a:ext cx="4723515" cy="246221"/>
          </a:xfrm>
          <a:prstGeom prst="rect">
            <a:avLst/>
          </a:prstGeom>
          <a:noFill/>
        </p:spPr>
        <p:txBody>
          <a:bodyPr wrap="square">
            <a:spAutoFit/>
          </a:bodyPr>
          <a:lstStyle/>
          <a:p>
            <a:r>
              <a:rPr lang="en-US" sz="1000" dirty="0">
                <a:solidFill>
                  <a:schemeClr val="bg1"/>
                </a:solidFill>
                <a:effectLst/>
                <a:latin typeface="Georgia" panose="02040502050405020303" pitchFamily="18" charset="0"/>
              </a:rPr>
              <a:t>“Texas Public School Finance Overview.” Texas Education Agency, Mar. 2022. </a:t>
            </a:r>
          </a:p>
        </p:txBody>
      </p:sp>
      <p:sp>
        <p:nvSpPr>
          <p:cNvPr id="5" name="TextBox 4">
            <a:extLst>
              <a:ext uri="{FF2B5EF4-FFF2-40B4-BE49-F238E27FC236}">
                <a16:creationId xmlns:a16="http://schemas.microsoft.com/office/drawing/2014/main" id="{57DBB1CD-2C3C-C004-BB61-AA25C1436FE0}"/>
              </a:ext>
            </a:extLst>
          </p:cNvPr>
          <p:cNvSpPr txBox="1"/>
          <p:nvPr/>
        </p:nvSpPr>
        <p:spPr>
          <a:xfrm>
            <a:off x="5012012" y="6432897"/>
            <a:ext cx="7179988" cy="384721"/>
          </a:xfrm>
          <a:prstGeom prst="rect">
            <a:avLst/>
          </a:prstGeom>
          <a:noFill/>
        </p:spPr>
        <p:txBody>
          <a:bodyPr wrap="square">
            <a:spAutoFit/>
          </a:bodyPr>
          <a:lstStyle/>
          <a:p>
            <a:pPr algn="just"/>
            <a:r>
              <a:rPr lang="en-US" sz="950" dirty="0">
                <a:solidFill>
                  <a:schemeClr val="bg1"/>
                </a:solidFill>
                <a:effectLst/>
                <a:latin typeface="Georgia" panose="02040502050405020303" pitchFamily="18" charset="0"/>
              </a:rPr>
              <a:t>Ybarra, Gabriella. “As Teacher Vacancies Mount, Special Education Teachers Struggle to Meet Student Needs.” </a:t>
            </a:r>
            <a:r>
              <a:rPr lang="en-US" sz="950" i="1" dirty="0">
                <a:solidFill>
                  <a:schemeClr val="bg1"/>
                </a:solidFill>
                <a:effectLst/>
                <a:latin typeface="Georgia" panose="02040502050405020303" pitchFamily="18" charset="0"/>
              </a:rPr>
              <a:t>Reporting Texas</a:t>
            </a:r>
            <a:r>
              <a:rPr lang="en-US" sz="950" dirty="0">
                <a:solidFill>
                  <a:schemeClr val="bg1"/>
                </a:solidFill>
                <a:effectLst/>
                <a:latin typeface="Georgia" panose="02040502050405020303" pitchFamily="18" charset="0"/>
              </a:rPr>
              <a:t>, 11 Dec. 2022, www.reportingtexas.com/as-teacher-vacancies-mount-special-education-teachers-struggle-to-meet-student-needs/.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E64EB-0395-4A89-9263-CB69D5ECA71C}"/>
              </a:ext>
            </a:extLst>
          </p:cNvPr>
          <p:cNvSpPr>
            <a:spLocks noGrp="1"/>
          </p:cNvSpPr>
          <p:nvPr>
            <p:ph type="title"/>
          </p:nvPr>
        </p:nvSpPr>
        <p:spPr/>
        <p:txBody>
          <a:bodyPr/>
          <a:lstStyle/>
          <a:p>
            <a:r>
              <a:rPr lang="en-US" dirty="0"/>
              <a:t>So, what can we do about this?</a:t>
            </a:r>
          </a:p>
        </p:txBody>
      </p:sp>
      <p:sp>
        <p:nvSpPr>
          <p:cNvPr id="3" name="Text Placeholder 2">
            <a:extLst>
              <a:ext uri="{FF2B5EF4-FFF2-40B4-BE49-F238E27FC236}">
                <a16:creationId xmlns:a16="http://schemas.microsoft.com/office/drawing/2014/main" id="{4C60A0FF-DCF0-4299-B99F-81577B38DC3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793340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27"/>
          <p:cNvSpPr txBox="1">
            <a:spLocks noGrp="1"/>
          </p:cNvSpPr>
          <p:nvPr>
            <p:ph type="title"/>
          </p:nvPr>
        </p:nvSpPr>
        <p:spPr>
          <a:xfrm>
            <a:off x="1097278" y="566430"/>
            <a:ext cx="10058400" cy="788236"/>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3F3F3F"/>
              </a:buClr>
              <a:buSzPts val="4800"/>
              <a:buFont typeface="Calibri"/>
              <a:buNone/>
            </a:pPr>
            <a:r>
              <a:rPr lang="en-US" dirty="0">
                <a:latin typeface="Georgia" panose="02040502050405020303" pitchFamily="18" charset="0"/>
              </a:rPr>
              <a:t>Compensation</a:t>
            </a:r>
            <a:endParaRPr dirty="0">
              <a:latin typeface="Georgia" panose="02040502050405020303" pitchFamily="18" charset="0"/>
            </a:endParaRPr>
          </a:p>
        </p:txBody>
      </p:sp>
      <p:pic>
        <p:nvPicPr>
          <p:cNvPr id="289" name="Google Shape;289;p27"/>
          <p:cNvPicPr preferRelativeResize="0"/>
          <p:nvPr/>
        </p:nvPicPr>
        <p:blipFill rotWithShape="1">
          <a:blip r:embed="rId3">
            <a:alphaModFix/>
          </a:blip>
          <a:srcRect/>
          <a:stretch/>
        </p:blipFill>
        <p:spPr>
          <a:xfrm>
            <a:off x="2834647" y="1787108"/>
            <a:ext cx="6522705" cy="4504462"/>
          </a:xfrm>
          <a:prstGeom prst="rect">
            <a:avLst/>
          </a:prstGeom>
          <a:noFill/>
          <a:ln>
            <a:noFill/>
          </a:ln>
        </p:spPr>
      </p:pic>
      <p:sp>
        <p:nvSpPr>
          <p:cNvPr id="4" name="TextBox 3">
            <a:extLst>
              <a:ext uri="{FF2B5EF4-FFF2-40B4-BE49-F238E27FC236}">
                <a16:creationId xmlns:a16="http://schemas.microsoft.com/office/drawing/2014/main" id="{5A2C689C-AF7E-A118-A9B0-6FC285D9E6A1}"/>
              </a:ext>
            </a:extLst>
          </p:cNvPr>
          <p:cNvSpPr txBox="1"/>
          <p:nvPr/>
        </p:nvSpPr>
        <p:spPr>
          <a:xfrm>
            <a:off x="2323193" y="1354666"/>
            <a:ext cx="7606570" cy="553998"/>
          </a:xfrm>
          <a:prstGeom prst="rect">
            <a:avLst/>
          </a:prstGeom>
          <a:noFill/>
        </p:spPr>
        <p:txBody>
          <a:bodyPr wrap="none" rtlCol="0">
            <a:spAutoFit/>
          </a:bodyPr>
          <a:lstStyle/>
          <a:p>
            <a:r>
              <a:rPr lang="en-US" sz="1600" dirty="0">
                <a:latin typeface="Georgia" panose="02040502050405020303" pitchFamily="18" charset="0"/>
              </a:rPr>
              <a:t>Charles Butt Foundation 2023 Poll on Texans’ Attitudes Toward Public Education</a:t>
            </a:r>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Rectangle"/>
          <p:cNvSpPr/>
          <p:nvPr/>
        </p:nvSpPr>
        <p:spPr>
          <a:xfrm>
            <a:off x="403337" y="1874491"/>
            <a:ext cx="4110377" cy="4301786"/>
          </a:xfrm>
          <a:prstGeom prst="rect">
            <a:avLst/>
          </a:prstGeom>
          <a:solidFill>
            <a:srgbClr val="D5D5D5">
              <a:alpha val="50000"/>
            </a:srgbClr>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195" name="Feeling valued is strongly associated with a sense of belonging at one’s school.…"/>
          <p:cNvSpPr txBox="1"/>
          <p:nvPr/>
        </p:nvSpPr>
        <p:spPr>
          <a:xfrm>
            <a:off x="439207" y="2383909"/>
            <a:ext cx="4038638" cy="32829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a:defRPr sz="6000">
                <a:latin typeface="Publico Headline Roman"/>
                <a:ea typeface="Publico Headline Roman"/>
                <a:cs typeface="Publico Headline Roman"/>
                <a:sym typeface="Publico Headline Roman"/>
              </a:defRPr>
            </a:pPr>
            <a:r>
              <a:rPr sz="3000" dirty="0"/>
              <a:t>Feeling valued is strongly associated with a sense of belonging at one’s school.</a:t>
            </a:r>
          </a:p>
          <a:p>
            <a:pPr>
              <a:defRPr sz="6000">
                <a:latin typeface="Publico Headline Roman"/>
                <a:ea typeface="Publico Headline Roman"/>
                <a:cs typeface="Publico Headline Roman"/>
                <a:sym typeface="Publico Headline Roman"/>
              </a:defRPr>
            </a:pPr>
            <a:endParaRPr sz="3000" dirty="0"/>
          </a:p>
          <a:p>
            <a:pPr>
              <a:defRPr sz="6000">
                <a:latin typeface="Publico Headline Roman"/>
                <a:ea typeface="Publico Headline Roman"/>
                <a:cs typeface="Publico Headline Roman"/>
                <a:sym typeface="Publico Headline Roman"/>
              </a:defRPr>
            </a:pPr>
            <a:r>
              <a:rPr sz="3000" dirty="0"/>
              <a:t>Feeling less valued impacts teacher morale.</a:t>
            </a:r>
          </a:p>
        </p:txBody>
      </p:sp>
      <p:graphicFrame>
        <p:nvGraphicFramePr>
          <p:cNvPr id="196" name="3D Line Chart"/>
          <p:cNvGraphicFramePr/>
          <p:nvPr>
            <p:extLst>
              <p:ext uri="{D42A27DB-BD31-4B8C-83A1-F6EECF244321}">
                <p14:modId xmlns:p14="http://schemas.microsoft.com/office/powerpoint/2010/main" val="2734194337"/>
              </p:ext>
            </p:extLst>
          </p:nvPr>
        </p:nvGraphicFramePr>
        <p:xfrm>
          <a:off x="6847388" y="876694"/>
          <a:ext cx="4922055" cy="6140034"/>
        </p:xfrm>
        <a:graphic>
          <a:graphicData uri="http://schemas.openxmlformats.org/drawingml/2006/chart">
            <c:chart xmlns:c="http://schemas.openxmlformats.org/drawingml/2006/chart" xmlns:r="http://schemas.openxmlformats.org/officeDocument/2006/relationships" r:id="rId3"/>
          </a:graphicData>
        </a:graphic>
      </p:graphicFrame>
      <p:sp>
        <p:nvSpPr>
          <p:cNvPr id="197" name="Statewide Survey by the Charles Butt Foundation"/>
          <p:cNvSpPr txBox="1"/>
          <p:nvPr/>
        </p:nvSpPr>
        <p:spPr>
          <a:xfrm>
            <a:off x="1511437" y="7441976"/>
            <a:ext cx="1982915" cy="1667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1500" u="sng">
                <a:solidFill>
                  <a:schemeClr val="accent1"/>
                </a:solidFill>
                <a:latin typeface="Publico Headline Roman"/>
                <a:ea typeface="Publico Headline Roman"/>
                <a:cs typeface="Publico Headline Roman"/>
                <a:sym typeface="Publico Headline Roman"/>
                <a:hlinkClick r:id="rId4"/>
              </a:defRPr>
            </a:lvl1pPr>
          </a:lstStyle>
          <a:p>
            <a:pPr>
              <a:defRPr u="none"/>
            </a:pPr>
            <a:r>
              <a:rPr sz="750"/>
              <a:t>Statewide Survey by the Charles Butt Foundation</a:t>
            </a:r>
          </a:p>
        </p:txBody>
      </p:sp>
      <p:sp>
        <p:nvSpPr>
          <p:cNvPr id="198" name="2020"/>
          <p:cNvSpPr txBox="1"/>
          <p:nvPr/>
        </p:nvSpPr>
        <p:spPr>
          <a:xfrm>
            <a:off x="8793167" y="986862"/>
            <a:ext cx="897682" cy="5514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6500" b="1">
                <a:latin typeface="Publico Headline Roman"/>
                <a:ea typeface="Publico Headline Roman"/>
                <a:cs typeface="Publico Headline Roman"/>
                <a:sym typeface="Publico Headline Roman"/>
              </a:defRPr>
            </a:lvl1pPr>
          </a:lstStyle>
          <a:p>
            <a:r>
              <a:rPr sz="3250" dirty="0"/>
              <a:t>2020</a:t>
            </a:r>
          </a:p>
        </p:txBody>
      </p:sp>
      <p:sp>
        <p:nvSpPr>
          <p:cNvPr id="199" name="2022"/>
          <p:cNvSpPr txBox="1"/>
          <p:nvPr/>
        </p:nvSpPr>
        <p:spPr>
          <a:xfrm>
            <a:off x="10400937" y="986862"/>
            <a:ext cx="897682" cy="5514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6500" b="1">
                <a:latin typeface="Publico Headline Roman"/>
                <a:ea typeface="Publico Headline Roman"/>
                <a:cs typeface="Publico Headline Roman"/>
                <a:sym typeface="Publico Headline Roman"/>
              </a:defRPr>
            </a:lvl1pPr>
          </a:lstStyle>
          <a:p>
            <a:r>
              <a:rPr sz="3250" dirty="0"/>
              <a:t>2022</a:t>
            </a:r>
          </a:p>
        </p:txBody>
      </p:sp>
      <p:sp>
        <p:nvSpPr>
          <p:cNvPr id="200" name="Other Teachers"/>
          <p:cNvSpPr txBox="1"/>
          <p:nvPr/>
        </p:nvSpPr>
        <p:spPr>
          <a:xfrm>
            <a:off x="4493458" y="2051707"/>
            <a:ext cx="2464296" cy="320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r">
              <a:defRPr sz="3500">
                <a:latin typeface="Publico Headline Roman"/>
                <a:ea typeface="Publico Headline Roman"/>
                <a:cs typeface="Publico Headline Roman"/>
                <a:sym typeface="Publico Headline Roman"/>
              </a:defRPr>
            </a:lvl1pPr>
          </a:lstStyle>
          <a:p>
            <a:r>
              <a:rPr sz="1750"/>
              <a:t>Other Teachers</a:t>
            </a:r>
          </a:p>
        </p:txBody>
      </p:sp>
      <p:sp>
        <p:nvSpPr>
          <p:cNvPr id="201" name="School Administrators"/>
          <p:cNvSpPr txBox="1"/>
          <p:nvPr/>
        </p:nvSpPr>
        <p:spPr>
          <a:xfrm>
            <a:off x="4984610" y="2743057"/>
            <a:ext cx="2066271" cy="320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r">
              <a:defRPr sz="3500">
                <a:latin typeface="Publico Headline Roman"/>
                <a:ea typeface="Publico Headline Roman"/>
                <a:cs typeface="Publico Headline Roman"/>
                <a:sym typeface="Publico Headline Roman"/>
              </a:defRPr>
            </a:lvl1pPr>
          </a:lstStyle>
          <a:p>
            <a:r>
              <a:rPr sz="1750"/>
              <a:t>School Administrators</a:t>
            </a:r>
          </a:p>
        </p:txBody>
      </p:sp>
      <p:sp>
        <p:nvSpPr>
          <p:cNvPr id="202" name="Parents"/>
          <p:cNvSpPr txBox="1"/>
          <p:nvPr/>
        </p:nvSpPr>
        <p:spPr>
          <a:xfrm>
            <a:off x="4476941" y="3138910"/>
            <a:ext cx="2497329" cy="320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r">
              <a:defRPr sz="3500">
                <a:latin typeface="Publico Headline Roman"/>
                <a:ea typeface="Publico Headline Roman"/>
                <a:cs typeface="Publico Headline Roman"/>
                <a:sym typeface="Publico Headline Roman"/>
              </a:defRPr>
            </a:lvl1pPr>
          </a:lstStyle>
          <a:p>
            <a:r>
              <a:rPr sz="1750"/>
              <a:t>Parents</a:t>
            </a:r>
          </a:p>
        </p:txBody>
      </p:sp>
      <p:sp>
        <p:nvSpPr>
          <p:cNvPr id="203" name="Community"/>
          <p:cNvSpPr txBox="1"/>
          <p:nvPr/>
        </p:nvSpPr>
        <p:spPr>
          <a:xfrm>
            <a:off x="4476941" y="3534762"/>
            <a:ext cx="2497329" cy="320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r">
              <a:defRPr sz="3500">
                <a:latin typeface="Publico Headline Roman"/>
                <a:ea typeface="Publico Headline Roman"/>
                <a:cs typeface="Publico Headline Roman"/>
                <a:sym typeface="Publico Headline Roman"/>
              </a:defRPr>
            </a:lvl1pPr>
          </a:lstStyle>
          <a:p>
            <a:r>
              <a:rPr sz="1750"/>
              <a:t>Community</a:t>
            </a:r>
          </a:p>
        </p:txBody>
      </p:sp>
      <p:sp>
        <p:nvSpPr>
          <p:cNvPr id="204" name="Elected Officials"/>
          <p:cNvSpPr txBox="1"/>
          <p:nvPr/>
        </p:nvSpPr>
        <p:spPr>
          <a:xfrm>
            <a:off x="5067586" y="5314289"/>
            <a:ext cx="2056829" cy="320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r">
              <a:defRPr sz="3500">
                <a:latin typeface="Publico Headline Roman"/>
                <a:ea typeface="Publico Headline Roman"/>
                <a:cs typeface="Publico Headline Roman"/>
                <a:sym typeface="Publico Headline Roman"/>
              </a:defRPr>
            </a:lvl1pPr>
          </a:lstStyle>
          <a:p>
            <a:r>
              <a:rPr sz="1750"/>
              <a:t>Elected Officials</a:t>
            </a:r>
          </a:p>
        </p:txBody>
      </p:sp>
      <p:sp>
        <p:nvSpPr>
          <p:cNvPr id="205" name="2022 Charles Butt Foundation Teacher Poll"/>
          <p:cNvSpPr txBox="1"/>
          <p:nvPr/>
        </p:nvSpPr>
        <p:spPr>
          <a:xfrm>
            <a:off x="10400937" y="6412218"/>
            <a:ext cx="1677790" cy="4206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defRPr sz="1200">
                <a:latin typeface="Publico Text Roman"/>
                <a:ea typeface="Publico Text Roman"/>
                <a:cs typeface="Publico Text Roman"/>
                <a:sym typeface="Publico Text Roman"/>
              </a:defRPr>
            </a:lvl1pPr>
          </a:lstStyle>
          <a:p>
            <a:r>
              <a:rPr dirty="0"/>
              <a:t>2022 Charles Butt Foundation Teacher Poll</a:t>
            </a:r>
          </a:p>
        </p:txBody>
      </p:sp>
      <p:sp>
        <p:nvSpPr>
          <p:cNvPr id="206" name="Texas Teachers Feel Less Valued"/>
          <p:cNvSpPr txBox="1"/>
          <p:nvPr/>
        </p:nvSpPr>
        <p:spPr>
          <a:xfrm>
            <a:off x="113273" y="-45858"/>
            <a:ext cx="11965454" cy="10130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defTabSz="825500">
              <a:defRPr sz="12500" b="1">
                <a:solidFill>
                  <a:schemeClr val="accent1">
                    <a:hueOff val="114395"/>
                    <a:lumOff val="-24975"/>
                  </a:schemeClr>
                </a:solidFill>
                <a:latin typeface="Publico Headline Roman"/>
                <a:ea typeface="Publico Headline Roman"/>
                <a:cs typeface="Publico Headline Roman"/>
                <a:sym typeface="Publico Headline Roman"/>
              </a:defRPr>
            </a:lvl1pPr>
          </a:lstStyle>
          <a:p>
            <a:pPr algn="ctr"/>
            <a:r>
              <a:rPr sz="6250" dirty="0"/>
              <a:t>Texas Teachers Feel Less Valued</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28"/>
          <p:cNvSpPr txBox="1">
            <a:spLocks noGrp="1"/>
          </p:cNvSpPr>
          <p:nvPr>
            <p:ph type="ctrTitle"/>
          </p:nvPr>
        </p:nvSpPr>
        <p:spPr>
          <a:xfrm>
            <a:off x="920871" y="756984"/>
            <a:ext cx="10416759" cy="3566160"/>
          </a:xfrm>
        </p:spPr>
        <p:txBody>
          <a:bodyPr spcFirstLastPara="1" wrap="square" lIns="91425" tIns="45700" rIns="91425" bIns="45700" anchor="b" anchorCtr="0">
            <a:normAutofit/>
          </a:bodyPr>
          <a:lstStyle/>
          <a:p>
            <a:pPr marL="0" lvl="0" indent="0" algn="just"/>
            <a:r>
              <a:rPr lang="en-US" sz="4000" b="0" i="0" u="none" strike="noStrike" cap="none" dirty="0">
                <a:latin typeface="Georgia" panose="02040502050405020303" pitchFamily="18" charset="0"/>
                <a:sym typeface="Calibri"/>
              </a:rPr>
              <a:t>Law and Policy Impacts on Teacher Attrition in Public Education: Data Suggesting a New Focus Beyond the Silver Bullets of Targeted STEM and Other Salary Increases</a:t>
            </a:r>
          </a:p>
        </p:txBody>
      </p:sp>
      <p:sp>
        <p:nvSpPr>
          <p:cNvPr id="3" name="TextBox 2">
            <a:extLst>
              <a:ext uri="{FF2B5EF4-FFF2-40B4-BE49-F238E27FC236}">
                <a16:creationId xmlns:a16="http://schemas.microsoft.com/office/drawing/2014/main" id="{FC02E2F5-4D0E-1CD8-7A62-45EAD2E06681}"/>
              </a:ext>
            </a:extLst>
          </p:cNvPr>
          <p:cNvSpPr txBox="1"/>
          <p:nvPr/>
        </p:nvSpPr>
        <p:spPr>
          <a:xfrm>
            <a:off x="0" y="5905432"/>
            <a:ext cx="8838314" cy="952568"/>
          </a:xfrm>
          <a:prstGeom prst="rect">
            <a:avLst/>
          </a:prstGeom>
          <a:noFill/>
        </p:spPr>
        <p:txBody>
          <a:bodyPr wrap="square">
            <a:spAutoFit/>
          </a:bodyPr>
          <a:lstStyle/>
          <a:p>
            <a:pPr marL="457200" indent="-355600">
              <a:lnSpc>
                <a:spcPct val="90000"/>
              </a:lnSpc>
              <a:spcBef>
                <a:spcPts val="1200"/>
              </a:spcBef>
              <a:buClr>
                <a:schemeClr val="accent1"/>
              </a:buClr>
              <a:buSzPts val="2400"/>
            </a:pPr>
            <a:endParaRPr lang="en-US" sz="2400" b="0" i="0" u="none" strike="noStrike" cap="none" dirty="0">
              <a:solidFill>
                <a:schemeClr val="dk2"/>
              </a:solidFill>
              <a:latin typeface="Calibri"/>
              <a:ea typeface="Calibri"/>
              <a:cs typeface="Calibri"/>
              <a:sym typeface="Calibri"/>
            </a:endParaRPr>
          </a:p>
          <a:p>
            <a:pPr marL="457200" indent="-355600" algn="just">
              <a:lnSpc>
                <a:spcPct val="90000"/>
              </a:lnSpc>
              <a:spcBef>
                <a:spcPts val="1200"/>
              </a:spcBef>
              <a:buClr>
                <a:schemeClr val="accent1"/>
              </a:buClr>
              <a:buSzPts val="2400"/>
            </a:pPr>
            <a:r>
              <a:rPr lang="en-US" sz="900" b="0" i="0" u="none" strike="noStrike" cap="none" dirty="0">
                <a:solidFill>
                  <a:schemeClr val="bg1"/>
                </a:solidFill>
                <a:latin typeface="Georgia" panose="02040502050405020303" pitchFamily="18" charset="0"/>
                <a:ea typeface="Calibri"/>
                <a:cs typeface="Calibri"/>
                <a:sym typeface="Calibri"/>
              </a:rPr>
              <a:t>Hanks, Joseph; Ferrin, Scott E.; Davies, Randall S.; Christensen, Steven S.; Harris, Scott P.; and Bowles, W. Bryan (2020) "Law and Policy Impacts on Teacher Attrition in Public Education: Data Suggesting a New Focus Beyond the Silver Bullets of Targeted STEM and Other Salary Increases," BYU Education &amp; Law Journal: Vol. 2020 : </a:t>
            </a:r>
            <a:r>
              <a:rPr lang="en-US" sz="900" b="0" i="0" u="none" strike="noStrike" cap="none" dirty="0" err="1">
                <a:solidFill>
                  <a:schemeClr val="bg1"/>
                </a:solidFill>
                <a:latin typeface="Georgia" panose="02040502050405020303" pitchFamily="18" charset="0"/>
                <a:ea typeface="Calibri"/>
                <a:cs typeface="Calibri"/>
                <a:sym typeface="Calibri"/>
              </a:rPr>
              <a:t>Iss</a:t>
            </a:r>
            <a:r>
              <a:rPr lang="en-US" sz="900" b="0" i="0" u="none" strike="noStrike" cap="none" dirty="0">
                <a:solidFill>
                  <a:schemeClr val="bg1"/>
                </a:solidFill>
                <a:latin typeface="Georgia" panose="02040502050405020303" pitchFamily="18" charset="0"/>
                <a:ea typeface="Calibri"/>
                <a:cs typeface="Calibri"/>
                <a:sym typeface="Calibri"/>
              </a:rPr>
              <a:t>. 2 , Article 3. Available at: https://scholarsarchive.byu.edu/byu_elj/vol2020/iss2/3</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29"/>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dirty="0">
                <a:latin typeface="Georgia" panose="02040502050405020303" pitchFamily="18" charset="0"/>
              </a:rPr>
              <a:t>Not in Texas, right?</a:t>
            </a:r>
            <a:endParaRPr dirty="0">
              <a:latin typeface="Georgia" panose="02040502050405020303" pitchFamily="18" charset="0"/>
            </a:endParaRPr>
          </a:p>
        </p:txBody>
      </p:sp>
      <p:sp>
        <p:nvSpPr>
          <p:cNvPr id="301" name="Google Shape;301;p29"/>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p>
            <a:pPr marL="0" lvl="0" indent="0" algn="just" rtl="0">
              <a:lnSpc>
                <a:spcPct val="90000"/>
              </a:lnSpc>
              <a:spcBef>
                <a:spcPts val="0"/>
              </a:spcBef>
              <a:spcAft>
                <a:spcPts val="0"/>
              </a:spcAft>
              <a:buSzPts val="3200"/>
              <a:buNone/>
            </a:pPr>
            <a:r>
              <a:rPr lang="en-US" sz="3200" dirty="0">
                <a:latin typeface="Georgia" panose="02040502050405020303" pitchFamily="18" charset="0"/>
              </a:rPr>
              <a:t>“It is difficult to know what research base policymakers and legislators draw upon to address education-policy decisions. Many current policies are not promising nor effective in addressing teacher shortages and retention, and many researchers assert that these policies are not supported by research.”</a:t>
            </a:r>
            <a:endParaRPr dirty="0">
              <a:latin typeface="Georgia" panose="02040502050405020303"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30"/>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dirty="0">
                <a:latin typeface="Georgia" panose="02040502050405020303" pitchFamily="18" charset="0"/>
              </a:rPr>
              <a:t>More Than Compensation</a:t>
            </a:r>
            <a:endParaRPr dirty="0">
              <a:latin typeface="Georgia" panose="02040502050405020303" pitchFamily="18" charset="0"/>
            </a:endParaRPr>
          </a:p>
        </p:txBody>
      </p:sp>
      <p:sp>
        <p:nvSpPr>
          <p:cNvPr id="307" name="Google Shape;307;p30"/>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fontScale="92500"/>
          </a:bodyPr>
          <a:lstStyle/>
          <a:p>
            <a:pPr marL="91440" lvl="0" indent="-164465" algn="just" rtl="0">
              <a:lnSpc>
                <a:spcPct val="90000"/>
              </a:lnSpc>
              <a:spcBef>
                <a:spcPts val="0"/>
              </a:spcBef>
              <a:spcAft>
                <a:spcPts val="0"/>
              </a:spcAft>
              <a:buSzPct val="100000"/>
              <a:buFont typeface="Arial"/>
              <a:buChar char="•"/>
            </a:pPr>
            <a:r>
              <a:rPr lang="en-US" sz="2800" b="0" i="0" dirty="0">
                <a:solidFill>
                  <a:srgbClr val="000000"/>
                </a:solidFill>
                <a:latin typeface="Georgia" panose="02040502050405020303" pitchFamily="18" charset="0"/>
                <a:ea typeface="Arial"/>
                <a:cs typeface="Arial"/>
                <a:sym typeface="Arial"/>
              </a:rPr>
              <a:t>Most current legislative and policy efforts to combat teacher shortages in public schools in the U.S. focus on raising teacher salaries, or on incentivizing certain key subject matters in the sciences and math, known as Science, Technology and Math (STEM) initiatives. </a:t>
            </a:r>
            <a:endParaRPr dirty="0">
              <a:latin typeface="Georgia" panose="02040502050405020303" pitchFamily="18" charset="0"/>
            </a:endParaRPr>
          </a:p>
          <a:p>
            <a:pPr marL="91440" lvl="0" indent="-164465" algn="just" rtl="0">
              <a:lnSpc>
                <a:spcPct val="90000"/>
              </a:lnSpc>
              <a:spcBef>
                <a:spcPts val="1400"/>
              </a:spcBef>
              <a:spcAft>
                <a:spcPts val="0"/>
              </a:spcAft>
              <a:buSzPct val="100000"/>
              <a:buFont typeface="Arial"/>
              <a:buChar char="•"/>
            </a:pPr>
            <a:r>
              <a:rPr lang="en-US" sz="2800" b="0" i="0" dirty="0">
                <a:solidFill>
                  <a:srgbClr val="000000"/>
                </a:solidFill>
                <a:latin typeface="Georgia" panose="02040502050405020303" pitchFamily="18" charset="0"/>
                <a:ea typeface="Arial"/>
                <a:cs typeface="Arial"/>
                <a:sym typeface="Arial"/>
              </a:rPr>
              <a:t>The ostensible purpose of these legislative and policy efforts is to increase induction and subsequent retention of highly qualified teachers who will then impact educational attainment of students. </a:t>
            </a:r>
            <a:endParaRPr dirty="0">
              <a:latin typeface="Georgia" panose="02040502050405020303" pitchFamily="18" charset="0"/>
            </a:endParaRPr>
          </a:p>
          <a:p>
            <a:pPr marL="91440" lvl="0" indent="-164465" algn="just" rtl="0">
              <a:lnSpc>
                <a:spcPct val="90000"/>
              </a:lnSpc>
              <a:spcBef>
                <a:spcPts val="1400"/>
              </a:spcBef>
              <a:spcAft>
                <a:spcPts val="0"/>
              </a:spcAft>
              <a:buSzPct val="100000"/>
              <a:buFont typeface="Arial"/>
              <a:buChar char="•"/>
            </a:pPr>
            <a:r>
              <a:rPr lang="en-US" sz="2800" b="0" i="0" dirty="0">
                <a:solidFill>
                  <a:srgbClr val="000000"/>
                </a:solidFill>
                <a:latin typeface="Georgia" panose="02040502050405020303" pitchFamily="18" charset="0"/>
                <a:ea typeface="Arial"/>
                <a:cs typeface="Arial"/>
                <a:sym typeface="Arial"/>
              </a:rPr>
              <a:t>The major tool used has been salary incentives for new teachers or salary augmentation for existing teachers in certain subject matters. </a:t>
            </a:r>
            <a:endParaRPr dirty="0">
              <a:latin typeface="Georgia" panose="02040502050405020303"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31"/>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dirty="0">
                <a:latin typeface="Georgia" panose="02040502050405020303" pitchFamily="18" charset="0"/>
              </a:rPr>
              <a:t>More Than Compensation</a:t>
            </a:r>
            <a:endParaRPr dirty="0">
              <a:latin typeface="Georgia" panose="02040502050405020303" pitchFamily="18" charset="0"/>
            </a:endParaRPr>
          </a:p>
        </p:txBody>
      </p:sp>
      <p:sp>
        <p:nvSpPr>
          <p:cNvPr id="313" name="Google Shape;313;p31"/>
          <p:cNvSpPr txBox="1">
            <a:spLocks noGrp="1"/>
          </p:cNvSpPr>
          <p:nvPr>
            <p:ph type="body" idx="1"/>
          </p:nvPr>
        </p:nvSpPr>
        <p:spPr>
          <a:xfrm>
            <a:off x="688657" y="1845734"/>
            <a:ext cx="10875645" cy="4023360"/>
          </a:xfrm>
          <a:prstGeom prst="rect">
            <a:avLst/>
          </a:prstGeom>
          <a:noFill/>
          <a:ln>
            <a:noFill/>
          </a:ln>
        </p:spPr>
        <p:txBody>
          <a:bodyPr spcFirstLastPara="1" wrap="square" lIns="0" tIns="45700" rIns="0" bIns="45700" anchor="t" anchorCtr="0">
            <a:normAutofit fontScale="92500"/>
          </a:bodyPr>
          <a:lstStyle/>
          <a:p>
            <a:pPr marL="91440" lvl="0" indent="-164465" algn="just" rtl="0">
              <a:lnSpc>
                <a:spcPct val="90000"/>
              </a:lnSpc>
              <a:spcBef>
                <a:spcPts val="0"/>
              </a:spcBef>
              <a:spcAft>
                <a:spcPts val="0"/>
              </a:spcAft>
              <a:buSzPct val="100000"/>
              <a:buFont typeface="Arial"/>
              <a:buChar char="•"/>
            </a:pPr>
            <a:r>
              <a:rPr lang="en-US" sz="2800" b="0" i="0" dirty="0">
                <a:solidFill>
                  <a:srgbClr val="000000"/>
                </a:solidFill>
                <a:latin typeface="Georgia" panose="02040502050405020303" pitchFamily="18" charset="0"/>
                <a:ea typeface="Arial"/>
                <a:cs typeface="Arial"/>
                <a:sym typeface="Arial"/>
              </a:rPr>
              <a:t>A statewide survey of teachers in one western state suggests that current legal and policy approaches may be ineffective because they do not affect the </a:t>
            </a:r>
            <a:r>
              <a:rPr lang="en-US" sz="2800" u="sng" dirty="0">
                <a:solidFill>
                  <a:srgbClr val="000000"/>
                </a:solidFill>
                <a:latin typeface="Georgia" panose="02040502050405020303" pitchFamily="18" charset="0"/>
                <a:ea typeface="Arial"/>
                <a:cs typeface="Arial"/>
                <a:sym typeface="Arial"/>
              </a:rPr>
              <a:t>actual factors </a:t>
            </a:r>
            <a:r>
              <a:rPr lang="en-US" sz="2800" b="0" i="0" dirty="0">
                <a:solidFill>
                  <a:srgbClr val="000000"/>
                </a:solidFill>
                <a:latin typeface="Georgia" panose="02040502050405020303" pitchFamily="18" charset="0"/>
                <a:ea typeface="Arial"/>
                <a:cs typeface="Arial"/>
                <a:sym typeface="Arial"/>
              </a:rPr>
              <a:t>that impact teacher induction and retention. </a:t>
            </a:r>
            <a:endParaRPr dirty="0">
              <a:latin typeface="Georgia" panose="02040502050405020303" pitchFamily="18" charset="0"/>
            </a:endParaRPr>
          </a:p>
          <a:p>
            <a:pPr marL="91440" lvl="0" indent="-164465" algn="just" rtl="0">
              <a:lnSpc>
                <a:spcPct val="90000"/>
              </a:lnSpc>
              <a:spcBef>
                <a:spcPts val="1400"/>
              </a:spcBef>
              <a:spcAft>
                <a:spcPts val="0"/>
              </a:spcAft>
              <a:buSzPct val="100000"/>
              <a:buFont typeface="Arial"/>
              <a:buChar char="•"/>
            </a:pPr>
            <a:r>
              <a:rPr lang="en-US" sz="2800" b="0" i="0" dirty="0">
                <a:solidFill>
                  <a:srgbClr val="000000"/>
                </a:solidFill>
                <a:latin typeface="Georgia" panose="02040502050405020303" pitchFamily="18" charset="0"/>
                <a:ea typeface="Arial"/>
                <a:cs typeface="Arial"/>
                <a:sym typeface="Arial"/>
              </a:rPr>
              <a:t>Factors that were highly predictive of teachers' satisfaction with their current position included (a) </a:t>
            </a:r>
            <a:r>
              <a:rPr lang="en-US" sz="2800" b="1" i="0" dirty="0">
                <a:solidFill>
                  <a:srgbClr val="000000"/>
                </a:solidFill>
                <a:latin typeface="Georgia" panose="02040502050405020303" pitchFamily="18" charset="0"/>
                <a:ea typeface="Arial"/>
                <a:cs typeface="Arial"/>
                <a:sym typeface="Arial"/>
              </a:rPr>
              <a:t>reasonable expectations of teachers </a:t>
            </a:r>
            <a:r>
              <a:rPr lang="en-US" sz="2800" b="0" i="0" dirty="0">
                <a:solidFill>
                  <a:srgbClr val="000000"/>
                </a:solidFill>
                <a:latin typeface="Georgia" panose="02040502050405020303" pitchFamily="18" charset="0"/>
                <a:ea typeface="Arial"/>
                <a:cs typeface="Arial"/>
                <a:sym typeface="Arial"/>
              </a:rPr>
              <a:t>and (b) </a:t>
            </a:r>
            <a:r>
              <a:rPr lang="en-US" sz="2800" b="1" i="0" dirty="0">
                <a:solidFill>
                  <a:srgbClr val="000000"/>
                </a:solidFill>
                <a:latin typeface="Georgia" panose="02040502050405020303" pitchFamily="18" charset="0"/>
                <a:ea typeface="Arial"/>
                <a:cs typeface="Arial"/>
                <a:sym typeface="Arial"/>
              </a:rPr>
              <a:t>well-behaved students</a:t>
            </a:r>
            <a:r>
              <a:rPr lang="en-US" sz="2800" b="0" i="0" dirty="0">
                <a:solidFill>
                  <a:srgbClr val="000000"/>
                </a:solidFill>
                <a:latin typeface="Georgia" panose="02040502050405020303" pitchFamily="18" charset="0"/>
                <a:ea typeface="Arial"/>
                <a:cs typeface="Arial"/>
                <a:sym typeface="Arial"/>
              </a:rPr>
              <a:t>; while somewhat predictive factors were (a) </a:t>
            </a:r>
            <a:r>
              <a:rPr lang="en-US" sz="2800" b="1" i="0" dirty="0">
                <a:solidFill>
                  <a:srgbClr val="000000"/>
                </a:solidFill>
                <a:latin typeface="Georgia" panose="02040502050405020303" pitchFamily="18" charset="0"/>
                <a:ea typeface="Arial"/>
                <a:cs typeface="Arial"/>
                <a:sym typeface="Arial"/>
              </a:rPr>
              <a:t>a trusting and supportive environment</a:t>
            </a:r>
            <a:r>
              <a:rPr lang="en-US" sz="2800" b="0" i="0" dirty="0">
                <a:solidFill>
                  <a:srgbClr val="000000"/>
                </a:solidFill>
                <a:latin typeface="Georgia" panose="02040502050405020303" pitchFamily="18" charset="0"/>
                <a:ea typeface="Arial"/>
                <a:cs typeface="Arial"/>
                <a:sym typeface="Arial"/>
              </a:rPr>
              <a:t>, (b) </a:t>
            </a:r>
            <a:r>
              <a:rPr lang="en-US" sz="2800" b="1" i="0" dirty="0">
                <a:solidFill>
                  <a:srgbClr val="000000"/>
                </a:solidFill>
                <a:latin typeface="Georgia" panose="02040502050405020303" pitchFamily="18" charset="0"/>
                <a:ea typeface="Arial"/>
                <a:cs typeface="Arial"/>
                <a:sym typeface="Arial"/>
              </a:rPr>
              <a:t>school administration’s vision for improving learning</a:t>
            </a:r>
            <a:r>
              <a:rPr lang="en-US" sz="2800" b="0" i="0" dirty="0">
                <a:solidFill>
                  <a:srgbClr val="000000"/>
                </a:solidFill>
                <a:latin typeface="Georgia" panose="02040502050405020303" pitchFamily="18" charset="0"/>
                <a:ea typeface="Arial"/>
                <a:cs typeface="Arial"/>
                <a:sym typeface="Arial"/>
              </a:rPr>
              <a:t>, (c) </a:t>
            </a:r>
            <a:r>
              <a:rPr lang="en-US" sz="2800" b="1" i="0" dirty="0">
                <a:solidFill>
                  <a:srgbClr val="000000"/>
                </a:solidFill>
                <a:latin typeface="Georgia" panose="02040502050405020303" pitchFamily="18" charset="0"/>
                <a:ea typeface="Arial"/>
                <a:cs typeface="Arial"/>
                <a:sym typeface="Arial"/>
              </a:rPr>
              <a:t>professional development opportunities</a:t>
            </a:r>
            <a:r>
              <a:rPr lang="en-US" sz="2800" b="0" i="0" dirty="0">
                <a:solidFill>
                  <a:srgbClr val="000000"/>
                </a:solidFill>
                <a:latin typeface="Georgia" panose="02040502050405020303" pitchFamily="18" charset="0"/>
                <a:ea typeface="Arial"/>
                <a:cs typeface="Arial"/>
                <a:sym typeface="Arial"/>
              </a:rPr>
              <a:t>, and (d) </a:t>
            </a:r>
            <a:r>
              <a:rPr lang="en-US" sz="2800" b="1" i="0" dirty="0">
                <a:solidFill>
                  <a:srgbClr val="000000"/>
                </a:solidFill>
                <a:latin typeface="Georgia" panose="02040502050405020303" pitchFamily="18" charset="0"/>
                <a:ea typeface="Arial"/>
                <a:cs typeface="Arial"/>
                <a:sym typeface="Arial"/>
              </a:rPr>
              <a:t>data analysis support</a:t>
            </a:r>
            <a:r>
              <a:rPr lang="en-US" sz="2800" b="0" i="0" dirty="0">
                <a:solidFill>
                  <a:srgbClr val="000000"/>
                </a:solidFill>
                <a:latin typeface="Georgia" panose="02040502050405020303" pitchFamily="18" charset="0"/>
                <a:ea typeface="Arial"/>
                <a:cs typeface="Arial"/>
                <a:sym typeface="Arial"/>
              </a:rPr>
              <a:t>. </a:t>
            </a:r>
            <a:endParaRPr dirty="0">
              <a:latin typeface="Georgia" panose="02040502050405020303"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32"/>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dirty="0">
                <a:latin typeface="Georgia" panose="02040502050405020303" pitchFamily="18" charset="0"/>
              </a:rPr>
              <a:t>More Than Compensation</a:t>
            </a:r>
            <a:endParaRPr dirty="0">
              <a:latin typeface="Georgia" panose="02040502050405020303" pitchFamily="18" charset="0"/>
            </a:endParaRPr>
          </a:p>
        </p:txBody>
      </p:sp>
      <p:sp>
        <p:nvSpPr>
          <p:cNvPr id="319" name="Google Shape;319;p32"/>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fontScale="92500"/>
          </a:bodyPr>
          <a:lstStyle/>
          <a:p>
            <a:pPr marL="91440" lvl="0" indent="-177800" algn="just" rtl="0">
              <a:lnSpc>
                <a:spcPct val="90000"/>
              </a:lnSpc>
              <a:spcBef>
                <a:spcPts val="0"/>
              </a:spcBef>
              <a:spcAft>
                <a:spcPts val="0"/>
              </a:spcAft>
              <a:buSzPts val="2800"/>
              <a:buFont typeface="Arial"/>
              <a:buChar char="•"/>
            </a:pPr>
            <a:r>
              <a:rPr lang="en-US" sz="2800" b="0" i="0" dirty="0">
                <a:solidFill>
                  <a:srgbClr val="000000"/>
                </a:solidFill>
                <a:latin typeface="Georgia" panose="02040502050405020303" pitchFamily="18" charset="0"/>
                <a:ea typeface="Arial"/>
                <a:cs typeface="Arial"/>
                <a:sym typeface="Arial"/>
              </a:rPr>
              <a:t>As a matter of education policy and law, these data suggest that the current emphasis on increasing teacher pay may have some positive impact on the desired goal of recruitment and retention, but the power of most current policy initiatives is low in comparison to other factors cited by research subjects. </a:t>
            </a:r>
            <a:endParaRPr dirty="0">
              <a:latin typeface="Georgia" panose="02040502050405020303" pitchFamily="18" charset="0"/>
            </a:endParaRPr>
          </a:p>
          <a:p>
            <a:pPr marL="91440" lvl="0" indent="-177800" algn="just" rtl="0">
              <a:lnSpc>
                <a:spcPct val="90000"/>
              </a:lnSpc>
              <a:spcBef>
                <a:spcPts val="1400"/>
              </a:spcBef>
              <a:spcAft>
                <a:spcPts val="0"/>
              </a:spcAft>
              <a:buSzPts val="2800"/>
              <a:buFont typeface="Arial"/>
              <a:buChar char="•"/>
            </a:pPr>
            <a:r>
              <a:rPr lang="en-US" sz="2800" b="0" i="0" dirty="0">
                <a:solidFill>
                  <a:srgbClr val="000000"/>
                </a:solidFill>
                <a:latin typeface="Georgia" panose="02040502050405020303" pitchFamily="18" charset="0"/>
                <a:ea typeface="Arial"/>
                <a:cs typeface="Arial"/>
                <a:sym typeface="Arial"/>
              </a:rPr>
              <a:t>The authors conclude that to be successful in teacher retention and recruitment new policy and initiatives must not focus on salary incentives </a:t>
            </a:r>
            <a:r>
              <a:rPr lang="en-US" sz="2800" b="0" i="0" u="sng" dirty="0">
                <a:solidFill>
                  <a:srgbClr val="000000"/>
                </a:solidFill>
                <a:latin typeface="Georgia" panose="02040502050405020303" pitchFamily="18" charset="0"/>
                <a:ea typeface="Arial"/>
                <a:cs typeface="Arial"/>
                <a:sym typeface="Arial"/>
              </a:rPr>
              <a:t>alone</a:t>
            </a:r>
            <a:r>
              <a:rPr lang="en-US" sz="2800" b="0" i="0" dirty="0">
                <a:solidFill>
                  <a:srgbClr val="000000"/>
                </a:solidFill>
                <a:latin typeface="Georgia" panose="02040502050405020303" pitchFamily="18" charset="0"/>
                <a:ea typeface="Arial"/>
                <a:cs typeface="Arial"/>
                <a:sym typeface="Arial"/>
              </a:rPr>
              <a:t>, but turn to the more powerful factors cited by these educators, such as improving teachers’ satisfaction with their teaching position by improving teachers’ work conditions.</a:t>
            </a:r>
            <a:endParaRPr sz="3200" dirty="0">
              <a:latin typeface="Georgia" panose="02040502050405020303"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33"/>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dirty="0">
                <a:latin typeface="Georgia" panose="02040502050405020303" pitchFamily="18" charset="0"/>
              </a:rPr>
              <a:t>Make Educators Feel Valued</a:t>
            </a:r>
            <a:endParaRPr dirty="0">
              <a:latin typeface="Georgia" panose="02040502050405020303" pitchFamily="18" charset="0"/>
            </a:endParaRPr>
          </a:p>
        </p:txBody>
      </p:sp>
      <p:sp>
        <p:nvSpPr>
          <p:cNvPr id="325" name="Google Shape;325;p33"/>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p>
            <a:pPr marL="91440" lvl="0" indent="-177800" algn="l" rtl="0">
              <a:lnSpc>
                <a:spcPct val="90000"/>
              </a:lnSpc>
              <a:spcBef>
                <a:spcPts val="0"/>
              </a:spcBef>
              <a:spcAft>
                <a:spcPts val="0"/>
              </a:spcAft>
              <a:buSzPts val="2800"/>
              <a:buFont typeface="Arial"/>
              <a:buChar char="•"/>
            </a:pPr>
            <a:r>
              <a:rPr lang="en-US" sz="2800" dirty="0">
                <a:latin typeface="Georgia" panose="02040502050405020303" pitchFamily="18" charset="0"/>
              </a:rPr>
              <a:t>Ask educators what they want/need and listen to them.</a:t>
            </a:r>
            <a:endParaRPr dirty="0">
              <a:latin typeface="Georgia" panose="02040502050405020303" pitchFamily="18" charset="0"/>
            </a:endParaRPr>
          </a:p>
          <a:p>
            <a:pPr marL="91440" lvl="0" indent="-177800" algn="l" rtl="0">
              <a:lnSpc>
                <a:spcPct val="90000"/>
              </a:lnSpc>
              <a:spcBef>
                <a:spcPts val="1400"/>
              </a:spcBef>
              <a:spcAft>
                <a:spcPts val="0"/>
              </a:spcAft>
              <a:buSzPts val="2800"/>
              <a:buFont typeface="Arial"/>
              <a:buChar char="•"/>
            </a:pPr>
            <a:r>
              <a:rPr lang="en-US" sz="2800" dirty="0">
                <a:latin typeface="Georgia" panose="02040502050405020303" pitchFamily="18" charset="0"/>
              </a:rPr>
              <a:t>Treat educators like professionals they are.</a:t>
            </a:r>
            <a:endParaRPr dirty="0">
              <a:latin typeface="Georgia" panose="02040502050405020303" pitchFamily="18" charset="0"/>
            </a:endParaRPr>
          </a:p>
          <a:p>
            <a:pPr marL="91440" lvl="0" indent="-177800" algn="l" rtl="0">
              <a:lnSpc>
                <a:spcPct val="90000"/>
              </a:lnSpc>
              <a:spcBef>
                <a:spcPts val="1400"/>
              </a:spcBef>
              <a:spcAft>
                <a:spcPts val="0"/>
              </a:spcAft>
              <a:buSzPts val="2800"/>
              <a:buFont typeface="Arial"/>
              <a:buChar char="•"/>
            </a:pPr>
            <a:r>
              <a:rPr lang="en-US" sz="2800" dirty="0">
                <a:latin typeface="Georgia" panose="02040502050405020303" pitchFamily="18" charset="0"/>
              </a:rPr>
              <a:t>Get creative with incentives other than compensation.</a:t>
            </a:r>
            <a:endParaRPr dirty="0">
              <a:latin typeface="Georgia" panose="02040502050405020303" pitchFamily="18" charset="0"/>
            </a:endParaRPr>
          </a:p>
          <a:p>
            <a:pPr marL="91440" lvl="0" indent="-177800" algn="l" rtl="0">
              <a:lnSpc>
                <a:spcPct val="90000"/>
              </a:lnSpc>
              <a:spcBef>
                <a:spcPts val="1400"/>
              </a:spcBef>
              <a:spcAft>
                <a:spcPts val="0"/>
              </a:spcAft>
              <a:buSzPts val="2800"/>
              <a:buFont typeface="Arial"/>
              <a:buChar char="•"/>
            </a:pPr>
            <a:r>
              <a:rPr lang="en-US" sz="2800" dirty="0">
                <a:latin typeface="Georgia" panose="02040502050405020303" pitchFamily="18" charset="0"/>
              </a:rPr>
              <a:t>Take a good look at compliance tasks versus what truly makes an impact on kids.</a:t>
            </a:r>
            <a:endParaRPr dirty="0">
              <a:latin typeface="Georgia" panose="02040502050405020303" pitchFamily="18" charset="0"/>
            </a:endParaRPr>
          </a:p>
          <a:p>
            <a:pPr marL="91440" lvl="0" indent="0" algn="l" rtl="0">
              <a:lnSpc>
                <a:spcPct val="90000"/>
              </a:lnSpc>
              <a:spcBef>
                <a:spcPts val="1400"/>
              </a:spcBef>
              <a:spcAft>
                <a:spcPts val="0"/>
              </a:spcAft>
              <a:buSzPts val="2000"/>
              <a:buFont typeface="Arial"/>
              <a:buNone/>
            </a:pPr>
            <a:endParaRPr b="1"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4"/>
          <p:cNvSpPr txBox="1">
            <a:spLocks noGrp="1"/>
          </p:cNvSpPr>
          <p:nvPr>
            <p:ph type="title"/>
          </p:nvPr>
        </p:nvSpPr>
        <p:spPr>
          <a:xfrm>
            <a:off x="1066800" y="607671"/>
            <a:ext cx="10058400" cy="799811"/>
          </a:xfrm>
          <a:prstGeom prst="rect">
            <a:avLst/>
          </a:prstGeom>
          <a:noFill/>
          <a:ln>
            <a:noFill/>
          </a:ln>
        </p:spPr>
        <p:txBody>
          <a:bodyPr spcFirstLastPara="1" wrap="square" lIns="91425" tIns="45700" rIns="91425" bIns="45700" anchor="b" anchorCtr="0">
            <a:normAutofit/>
          </a:bodyPr>
          <a:lstStyle/>
          <a:p>
            <a:pPr algn="ctr">
              <a:buSzPts val="4800"/>
            </a:pPr>
            <a:r>
              <a:rPr lang="en-US" dirty="0">
                <a:latin typeface="Georgia" panose="02040502050405020303" pitchFamily="18" charset="0"/>
              </a:rPr>
              <a:t>The Reality</a:t>
            </a:r>
            <a:endParaRPr dirty="0">
              <a:latin typeface="Georgia" panose="02040502050405020303" pitchFamily="18" charset="0"/>
            </a:endParaRPr>
          </a:p>
        </p:txBody>
      </p:sp>
      <p:pic>
        <p:nvPicPr>
          <p:cNvPr id="332" name="Google Shape;332;p34"/>
          <p:cNvPicPr preferRelativeResize="0"/>
          <p:nvPr/>
        </p:nvPicPr>
        <p:blipFill rotWithShape="1">
          <a:blip r:embed="rId3">
            <a:alphaModFix/>
          </a:blip>
          <a:srcRect/>
          <a:stretch/>
        </p:blipFill>
        <p:spPr>
          <a:xfrm>
            <a:off x="3418265" y="1853108"/>
            <a:ext cx="5355467" cy="4397221"/>
          </a:xfrm>
          <a:prstGeom prst="rect">
            <a:avLst/>
          </a:prstGeom>
          <a:noFill/>
          <a:ln>
            <a:noFill/>
          </a:ln>
        </p:spPr>
      </p:pic>
      <p:sp>
        <p:nvSpPr>
          <p:cNvPr id="4" name="TextBox 3">
            <a:extLst>
              <a:ext uri="{FF2B5EF4-FFF2-40B4-BE49-F238E27FC236}">
                <a16:creationId xmlns:a16="http://schemas.microsoft.com/office/drawing/2014/main" id="{6A19BD75-59D9-7957-93B7-4A09C2A89D8C}"/>
              </a:ext>
            </a:extLst>
          </p:cNvPr>
          <p:cNvSpPr txBox="1"/>
          <p:nvPr/>
        </p:nvSpPr>
        <p:spPr>
          <a:xfrm>
            <a:off x="2771211" y="1407482"/>
            <a:ext cx="6649577" cy="307777"/>
          </a:xfrm>
          <a:prstGeom prst="rect">
            <a:avLst/>
          </a:prstGeom>
          <a:noFill/>
        </p:spPr>
        <p:txBody>
          <a:bodyPr wrap="none" rtlCol="0">
            <a:spAutoFit/>
          </a:bodyPr>
          <a:lstStyle/>
          <a:p>
            <a:r>
              <a:rPr lang="en-US" sz="1400" dirty="0">
                <a:latin typeface="Georgia" panose="02040502050405020303" pitchFamily="18" charset="0"/>
              </a:rPr>
              <a:t>Charles Butt Foundation 2023 Poll on Texans’ Attitudes Toward Public Education</a:t>
            </a: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5"/>
          <p:cNvSpPr txBox="1">
            <a:spLocks noGrp="1"/>
          </p:cNvSpPr>
          <p:nvPr>
            <p:ph type="title"/>
          </p:nvPr>
        </p:nvSpPr>
        <p:spPr>
          <a:xfrm>
            <a:off x="1066800" y="687788"/>
            <a:ext cx="10058400" cy="836080"/>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3F3F3F"/>
              </a:buClr>
              <a:buSzPts val="4800"/>
              <a:buFont typeface="Calibri"/>
              <a:buNone/>
            </a:pPr>
            <a:r>
              <a:rPr lang="en-US" dirty="0">
                <a:latin typeface="Georgia" panose="02040502050405020303" pitchFamily="18" charset="0"/>
              </a:rPr>
              <a:t>The Reality</a:t>
            </a:r>
            <a:endParaRPr dirty="0">
              <a:latin typeface="Georgia" panose="02040502050405020303" pitchFamily="18" charset="0"/>
            </a:endParaRPr>
          </a:p>
        </p:txBody>
      </p:sp>
      <p:pic>
        <p:nvPicPr>
          <p:cNvPr id="339" name="Google Shape;339;p35"/>
          <p:cNvPicPr preferRelativeResize="0"/>
          <p:nvPr/>
        </p:nvPicPr>
        <p:blipFill rotWithShape="1">
          <a:blip r:embed="rId3">
            <a:alphaModFix/>
          </a:blip>
          <a:srcRect/>
          <a:stretch/>
        </p:blipFill>
        <p:spPr>
          <a:xfrm>
            <a:off x="2671144" y="1933656"/>
            <a:ext cx="6849710" cy="4016415"/>
          </a:xfrm>
          <a:prstGeom prst="rect">
            <a:avLst/>
          </a:prstGeom>
          <a:noFill/>
          <a:ln>
            <a:noFill/>
          </a:ln>
        </p:spPr>
      </p:pic>
      <p:sp>
        <p:nvSpPr>
          <p:cNvPr id="4" name="TextBox 3">
            <a:extLst>
              <a:ext uri="{FF2B5EF4-FFF2-40B4-BE49-F238E27FC236}">
                <a16:creationId xmlns:a16="http://schemas.microsoft.com/office/drawing/2014/main" id="{E315DE3E-9C7C-EB6A-10C4-B610464285D6}"/>
              </a:ext>
            </a:extLst>
          </p:cNvPr>
          <p:cNvSpPr txBox="1"/>
          <p:nvPr/>
        </p:nvSpPr>
        <p:spPr>
          <a:xfrm>
            <a:off x="2292714" y="1379658"/>
            <a:ext cx="7606570" cy="553998"/>
          </a:xfrm>
          <a:prstGeom prst="rect">
            <a:avLst/>
          </a:prstGeom>
          <a:noFill/>
        </p:spPr>
        <p:txBody>
          <a:bodyPr wrap="none" rtlCol="0">
            <a:spAutoFit/>
          </a:bodyPr>
          <a:lstStyle/>
          <a:p>
            <a:r>
              <a:rPr lang="en-US" sz="1600" dirty="0">
                <a:latin typeface="Georgia" panose="02040502050405020303" pitchFamily="18" charset="0"/>
              </a:rPr>
              <a:t>Charles Butt Foundation 2023 Poll on Texans’ Attitudes Toward Public Education</a:t>
            </a:r>
          </a:p>
          <a:p>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36"/>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dirty="0">
                <a:latin typeface="Georgia" panose="02040502050405020303" pitchFamily="18" charset="0"/>
              </a:rPr>
              <a:t>We’re All in This Together</a:t>
            </a:r>
            <a:endParaRPr dirty="0">
              <a:latin typeface="Georgia" panose="02040502050405020303" pitchFamily="18" charset="0"/>
            </a:endParaRPr>
          </a:p>
        </p:txBody>
      </p:sp>
      <p:sp>
        <p:nvSpPr>
          <p:cNvPr id="345" name="Google Shape;345;p36"/>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p>
            <a:pPr marL="91440" lvl="0" indent="-177800" algn="l" rtl="0">
              <a:lnSpc>
                <a:spcPct val="90000"/>
              </a:lnSpc>
              <a:spcBef>
                <a:spcPts val="0"/>
              </a:spcBef>
              <a:spcAft>
                <a:spcPts val="0"/>
              </a:spcAft>
              <a:buSzPts val="2800"/>
              <a:buFont typeface="Arial"/>
              <a:buChar char="•"/>
            </a:pPr>
            <a:r>
              <a:rPr lang="en-US" sz="2800" dirty="0">
                <a:latin typeface="Georgia" panose="02040502050405020303" pitchFamily="18" charset="0"/>
              </a:rPr>
              <a:t>Whether you represent teachers or school districts, it is in everyone’s best interest to stop the bleeding of this teacher shortage</a:t>
            </a:r>
            <a:endParaRPr dirty="0">
              <a:latin typeface="Georgia" panose="02040502050405020303" pitchFamily="18" charset="0"/>
            </a:endParaRPr>
          </a:p>
          <a:p>
            <a:pPr marL="91440" lvl="0" indent="-177800" algn="l" rtl="0">
              <a:lnSpc>
                <a:spcPct val="90000"/>
              </a:lnSpc>
              <a:spcBef>
                <a:spcPts val="1400"/>
              </a:spcBef>
              <a:spcAft>
                <a:spcPts val="0"/>
              </a:spcAft>
              <a:buSzPts val="2800"/>
              <a:buFont typeface="Arial"/>
              <a:buChar char="•"/>
            </a:pPr>
            <a:r>
              <a:rPr lang="en-US" sz="2800" dirty="0">
                <a:latin typeface="Georgia" panose="02040502050405020303" pitchFamily="18" charset="0"/>
              </a:rPr>
              <a:t>As discussed, there are local ways we can work together on this – assume good faith</a:t>
            </a:r>
            <a:endParaRPr dirty="0">
              <a:latin typeface="Georgia" panose="02040502050405020303" pitchFamily="18" charset="0"/>
            </a:endParaRPr>
          </a:p>
          <a:p>
            <a:pPr marL="91440" lvl="0" indent="-177800" algn="l" rtl="0">
              <a:lnSpc>
                <a:spcPct val="90000"/>
              </a:lnSpc>
              <a:spcBef>
                <a:spcPts val="1400"/>
              </a:spcBef>
              <a:spcAft>
                <a:spcPts val="0"/>
              </a:spcAft>
              <a:buSzPts val="2800"/>
              <a:buFont typeface="Arial"/>
              <a:buChar char="•"/>
            </a:pPr>
            <a:r>
              <a:rPr lang="en-US" sz="2800" dirty="0">
                <a:latin typeface="Georgia" panose="02040502050405020303" pitchFamily="18" charset="0"/>
              </a:rPr>
              <a:t>But there are other ways to work on this as well – advocate for public education and vote</a:t>
            </a:r>
            <a:endParaRPr dirty="0">
              <a:latin typeface="Georgia" panose="02040502050405020303"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Where are the Education Majors?"/>
          <p:cNvSpPr txBox="1"/>
          <p:nvPr/>
        </p:nvSpPr>
        <p:spPr>
          <a:xfrm>
            <a:off x="188458" y="200782"/>
            <a:ext cx="11746568" cy="8822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defTabSz="825500">
              <a:defRPr sz="11900" b="1">
                <a:solidFill>
                  <a:schemeClr val="accent1">
                    <a:hueOff val="114395"/>
                    <a:lumOff val="-24975"/>
                  </a:schemeClr>
                </a:solidFill>
                <a:latin typeface="Publico Headline Roman"/>
                <a:ea typeface="Publico Headline Roman"/>
                <a:cs typeface="Publico Headline Roman"/>
                <a:sym typeface="Publico Headline Roman"/>
              </a:defRPr>
            </a:lvl1pPr>
          </a:lstStyle>
          <a:p>
            <a:pPr algn="ctr"/>
            <a:r>
              <a:rPr sz="5400" dirty="0"/>
              <a:t>Where are the Education Majors?</a:t>
            </a:r>
          </a:p>
        </p:txBody>
      </p:sp>
      <p:graphicFrame>
        <p:nvGraphicFramePr>
          <p:cNvPr id="225" name="3D Column Chart"/>
          <p:cNvGraphicFramePr/>
          <p:nvPr>
            <p:extLst>
              <p:ext uri="{D42A27DB-BD31-4B8C-83A1-F6EECF244321}">
                <p14:modId xmlns:p14="http://schemas.microsoft.com/office/powerpoint/2010/main" val="405856409"/>
              </p:ext>
            </p:extLst>
          </p:nvPr>
        </p:nvGraphicFramePr>
        <p:xfrm>
          <a:off x="-460157" y="1981148"/>
          <a:ext cx="11102557" cy="4876852"/>
        </p:xfrm>
        <a:graphic>
          <a:graphicData uri="http://schemas.openxmlformats.org/drawingml/2006/chart">
            <c:chart xmlns:c="http://schemas.openxmlformats.org/drawingml/2006/chart" xmlns:r="http://schemas.openxmlformats.org/officeDocument/2006/relationships" r:id="rId3"/>
          </a:graphicData>
        </a:graphic>
      </p:graphicFrame>
      <p:sp>
        <p:nvSpPr>
          <p:cNvPr id="226" name="Percent of Incoming College Freshmen Likely to Select Education as a Chosen Field of Study"/>
          <p:cNvSpPr txBox="1"/>
          <p:nvPr/>
        </p:nvSpPr>
        <p:spPr>
          <a:xfrm>
            <a:off x="2287225" y="1014217"/>
            <a:ext cx="7549034" cy="8207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defTabSz="825500">
              <a:defRPr sz="5000">
                <a:latin typeface="Publico Headline Roman"/>
                <a:ea typeface="Publico Headline Roman"/>
                <a:cs typeface="Publico Headline Roman"/>
                <a:sym typeface="Publico Headline Roman"/>
              </a:defRPr>
            </a:lvl1pPr>
          </a:lstStyle>
          <a:p>
            <a:r>
              <a:rPr sz="2500" dirty="0"/>
              <a:t>Percent of Incoming College Freshmen Likely to Select Education as a Chosen Field of Study</a:t>
            </a:r>
          </a:p>
        </p:txBody>
      </p:sp>
      <p:sp>
        <p:nvSpPr>
          <p:cNvPr id="227" name="Years"/>
          <p:cNvSpPr txBox="1"/>
          <p:nvPr/>
        </p:nvSpPr>
        <p:spPr>
          <a:xfrm>
            <a:off x="10429679" y="5437893"/>
            <a:ext cx="1181414" cy="6668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defTabSz="825500">
              <a:defRPr sz="8000">
                <a:latin typeface="Publico Headline Roman"/>
                <a:ea typeface="Publico Headline Roman"/>
                <a:cs typeface="Publico Headline Roman"/>
                <a:sym typeface="Publico Headline Roman"/>
              </a:defRPr>
            </a:lvl1pPr>
          </a:lstStyle>
          <a:p>
            <a:r>
              <a:rPr sz="4000"/>
              <a:t>Years</a:t>
            </a:r>
          </a:p>
        </p:txBody>
      </p:sp>
      <p:sp>
        <p:nvSpPr>
          <p:cNvPr id="228" name="45"/>
          <p:cNvSpPr txBox="1"/>
          <p:nvPr/>
        </p:nvSpPr>
        <p:spPr>
          <a:xfrm>
            <a:off x="10159423" y="3755584"/>
            <a:ext cx="1676741" cy="1974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defTabSz="825500">
              <a:defRPr sz="25000" b="1">
                <a:latin typeface="Publico Headline Roman"/>
                <a:ea typeface="Publico Headline Roman"/>
                <a:cs typeface="Publico Headline Roman"/>
                <a:sym typeface="Publico Headline Roman"/>
              </a:defRPr>
            </a:lvl1pPr>
          </a:lstStyle>
          <a:p>
            <a:r>
              <a:rPr sz="12500"/>
              <a:t>45</a:t>
            </a:r>
          </a:p>
        </p:txBody>
      </p:sp>
      <p:sp>
        <p:nvSpPr>
          <p:cNvPr id="229" name="Lowest"/>
          <p:cNvSpPr txBox="1"/>
          <p:nvPr/>
        </p:nvSpPr>
        <p:spPr>
          <a:xfrm>
            <a:off x="10261531" y="2679940"/>
            <a:ext cx="1532471" cy="6668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defTabSz="825500">
              <a:defRPr sz="8000">
                <a:latin typeface="Publico Headline Roman"/>
                <a:ea typeface="Publico Headline Roman"/>
                <a:cs typeface="Publico Headline Roman"/>
                <a:sym typeface="Publico Headline Roman"/>
              </a:defRPr>
            </a:lvl1pPr>
          </a:lstStyle>
          <a:p>
            <a:r>
              <a:rPr sz="4000"/>
              <a:t>Lowest</a:t>
            </a:r>
          </a:p>
        </p:txBody>
      </p:sp>
      <p:sp>
        <p:nvSpPr>
          <p:cNvPr id="230" name="Point in"/>
          <p:cNvSpPr txBox="1"/>
          <p:nvPr/>
        </p:nvSpPr>
        <p:spPr>
          <a:xfrm>
            <a:off x="10197523" y="3365254"/>
            <a:ext cx="1646285" cy="6668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defTabSz="825500">
              <a:defRPr sz="8000">
                <a:latin typeface="Publico Headline Roman"/>
                <a:ea typeface="Publico Headline Roman"/>
                <a:cs typeface="Publico Headline Roman"/>
                <a:sym typeface="Publico Headline Roman"/>
              </a:defRPr>
            </a:lvl1pPr>
          </a:lstStyle>
          <a:p>
            <a:r>
              <a:rPr sz="4000"/>
              <a:t>Point in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iterate>
                                    <p:tmAbs val="0"/>
                                  </p:iterate>
                                  <p:childTnLst>
                                    <p:set>
                                      <p:cBhvr>
                                        <p:cTn id="6" fill="hold"/>
                                        <p:tgtEl>
                                          <p:spTgt spid="225"/>
                                        </p:tgtEl>
                                        <p:attrNameLst>
                                          <p:attrName>style.visibility</p:attrName>
                                        </p:attrNameLst>
                                      </p:cBhvr>
                                      <p:to>
                                        <p:strVal val="visible"/>
                                      </p:to>
                                    </p:set>
                                    <p:animEffect transition="in" filter="wipe(down)">
                                      <p:cBhvr>
                                        <p:cTn id="7" dur="65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4"/>
          <p:cNvSpPr txBox="1">
            <a:spLocks noGrp="1"/>
          </p:cNvSpPr>
          <p:nvPr>
            <p:ph type="title"/>
          </p:nvPr>
        </p:nvSpPr>
        <p:spPr>
          <a:xfrm>
            <a:off x="0" y="925974"/>
            <a:ext cx="12192000" cy="801698"/>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3F3F3F"/>
              </a:buClr>
              <a:buSzPts val="4800"/>
              <a:buFont typeface="Calibri"/>
              <a:buNone/>
            </a:pPr>
            <a:r>
              <a:rPr lang="en-US" dirty="0">
                <a:latin typeface="Georgia" panose="02040502050405020303" pitchFamily="18" charset="0"/>
              </a:rPr>
              <a:t>Why do we have a teacher shortage?</a:t>
            </a:r>
            <a:endParaRPr dirty="0">
              <a:latin typeface="Georgia" panose="02040502050405020303" pitchFamily="18" charset="0"/>
            </a:endParaRPr>
          </a:p>
        </p:txBody>
      </p:sp>
      <p:pic>
        <p:nvPicPr>
          <p:cNvPr id="2050" name="Picture 2" descr="Political cartoon U.S. teacher shortage education">
            <a:extLst>
              <a:ext uri="{FF2B5EF4-FFF2-40B4-BE49-F238E27FC236}">
                <a16:creationId xmlns:a16="http://schemas.microsoft.com/office/drawing/2014/main" id="{151B45CD-584A-F6ED-19FA-1DF37D3B9A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7989" y="1834352"/>
            <a:ext cx="6556022" cy="44253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5"/>
          <p:cNvSpPr txBox="1">
            <a:spLocks noGrp="1"/>
          </p:cNvSpPr>
          <p:nvPr>
            <p:ph type="title"/>
          </p:nvPr>
        </p:nvSpPr>
        <p:spPr>
          <a:xfrm>
            <a:off x="3376639" y="968467"/>
            <a:ext cx="5438717" cy="7636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85000"/>
              </a:lnSpc>
              <a:spcBef>
                <a:spcPts val="0"/>
              </a:spcBef>
              <a:spcAft>
                <a:spcPts val="0"/>
              </a:spcAft>
              <a:buClr>
                <a:srgbClr val="3F3F3F"/>
              </a:buClr>
              <a:buSzPct val="64814"/>
              <a:buFont typeface="Lato Black"/>
              <a:buNone/>
            </a:pPr>
            <a:r>
              <a:rPr lang="en-US" dirty="0">
                <a:latin typeface="Georgia" panose="02040502050405020303" pitchFamily="18" charset="0"/>
              </a:rPr>
              <a:t>Anti-Mask Mandates</a:t>
            </a:r>
            <a:endParaRPr dirty="0">
              <a:latin typeface="Georgia" panose="02040502050405020303" pitchFamily="18" charset="0"/>
            </a:endParaRPr>
          </a:p>
        </p:txBody>
      </p:sp>
      <p:pic>
        <p:nvPicPr>
          <p:cNvPr id="144" name="Google Shape;144;p5"/>
          <p:cNvPicPr preferRelativeResize="0"/>
          <p:nvPr/>
        </p:nvPicPr>
        <p:blipFill rotWithShape="1">
          <a:blip r:embed="rId3">
            <a:alphaModFix/>
          </a:blip>
          <a:srcRect/>
          <a:stretch/>
        </p:blipFill>
        <p:spPr>
          <a:xfrm>
            <a:off x="3051106" y="1832374"/>
            <a:ext cx="6089784" cy="435810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6"/>
          <p:cNvSpPr txBox="1">
            <a:spLocks noGrp="1"/>
          </p:cNvSpPr>
          <p:nvPr>
            <p:ph type="title"/>
          </p:nvPr>
        </p:nvSpPr>
        <p:spPr>
          <a:xfrm>
            <a:off x="415600" y="929033"/>
            <a:ext cx="11360800" cy="763600"/>
          </a:xfrm>
          <a:prstGeom prst="rect">
            <a:avLst/>
          </a:prstGeom>
          <a:noFill/>
          <a:ln>
            <a:noFill/>
          </a:ln>
        </p:spPr>
        <p:txBody>
          <a:bodyPr spcFirstLastPara="1" wrap="square" lIns="121900" tIns="121900" rIns="121900" bIns="121900" anchor="t" anchorCtr="0">
            <a:normAutofit fontScale="90000"/>
          </a:bodyPr>
          <a:lstStyle/>
          <a:p>
            <a:pPr marL="0" lvl="0" indent="0" algn="ctr" rtl="0">
              <a:lnSpc>
                <a:spcPct val="85000"/>
              </a:lnSpc>
              <a:spcBef>
                <a:spcPts val="0"/>
              </a:spcBef>
              <a:spcAft>
                <a:spcPts val="0"/>
              </a:spcAft>
              <a:buClr>
                <a:srgbClr val="3F3F3F"/>
              </a:buClr>
              <a:buSzPct val="64814"/>
              <a:buFont typeface="Lato Black"/>
              <a:buNone/>
            </a:pPr>
            <a:r>
              <a:rPr lang="en-US" dirty="0">
                <a:latin typeface="Georgia" panose="02040502050405020303" pitchFamily="18" charset="0"/>
              </a:rPr>
              <a:t>Critical Race Theory</a:t>
            </a:r>
            <a:endParaRPr dirty="0">
              <a:latin typeface="Georgia" panose="02040502050405020303" pitchFamily="18" charset="0"/>
            </a:endParaRPr>
          </a:p>
        </p:txBody>
      </p:sp>
      <p:pic>
        <p:nvPicPr>
          <p:cNvPr id="151" name="Google Shape;151;p6"/>
          <p:cNvPicPr preferRelativeResize="0"/>
          <p:nvPr/>
        </p:nvPicPr>
        <p:blipFill rotWithShape="1">
          <a:blip r:embed="rId3">
            <a:alphaModFix/>
          </a:blip>
          <a:srcRect/>
          <a:stretch/>
        </p:blipFill>
        <p:spPr>
          <a:xfrm>
            <a:off x="1996922" y="1810735"/>
            <a:ext cx="8198156" cy="443761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7"/>
          <p:cNvSpPr txBox="1">
            <a:spLocks noGrp="1"/>
          </p:cNvSpPr>
          <p:nvPr>
            <p:ph type="title"/>
          </p:nvPr>
        </p:nvSpPr>
        <p:spPr>
          <a:xfrm>
            <a:off x="415600" y="940607"/>
            <a:ext cx="11360800" cy="763600"/>
          </a:xfrm>
          <a:prstGeom prst="rect">
            <a:avLst/>
          </a:prstGeom>
          <a:noFill/>
          <a:ln>
            <a:noFill/>
          </a:ln>
        </p:spPr>
        <p:txBody>
          <a:bodyPr spcFirstLastPara="1" wrap="square" lIns="121900" tIns="121900" rIns="121900" bIns="121900" anchor="t" anchorCtr="0">
            <a:normAutofit fontScale="90000"/>
          </a:bodyPr>
          <a:lstStyle/>
          <a:p>
            <a:pPr marL="0" lvl="0" indent="0" algn="ctr" rtl="0">
              <a:lnSpc>
                <a:spcPct val="85000"/>
              </a:lnSpc>
              <a:spcBef>
                <a:spcPts val="0"/>
              </a:spcBef>
              <a:spcAft>
                <a:spcPts val="0"/>
              </a:spcAft>
              <a:buClr>
                <a:srgbClr val="3F3F3F"/>
              </a:buClr>
              <a:buSzPct val="64814"/>
              <a:buFont typeface="Lato Black"/>
              <a:buNone/>
            </a:pPr>
            <a:r>
              <a:rPr lang="en-US" dirty="0">
                <a:latin typeface="Georgia" panose="02040502050405020303" pitchFamily="18" charset="0"/>
              </a:rPr>
              <a:t>Inappropriate Books in Libraries</a:t>
            </a:r>
            <a:endParaRPr dirty="0">
              <a:latin typeface="Georgia" panose="02040502050405020303" pitchFamily="18" charset="0"/>
            </a:endParaRPr>
          </a:p>
        </p:txBody>
      </p:sp>
      <p:pic>
        <p:nvPicPr>
          <p:cNvPr id="158" name="Google Shape;158;p7"/>
          <p:cNvPicPr preferRelativeResize="0"/>
          <p:nvPr/>
        </p:nvPicPr>
        <p:blipFill rotWithShape="1">
          <a:blip r:embed="rId3">
            <a:alphaModFix/>
          </a:blip>
          <a:srcRect/>
          <a:stretch/>
        </p:blipFill>
        <p:spPr>
          <a:xfrm>
            <a:off x="2646923" y="1863148"/>
            <a:ext cx="6898154" cy="4389910"/>
          </a:xfrm>
          <a:prstGeom prst="rect">
            <a:avLst/>
          </a:prstGeom>
          <a:noFill/>
          <a:ln>
            <a:noFill/>
          </a:ln>
        </p:spPr>
      </p:pic>
    </p:spTree>
  </p:cSld>
  <p:clrMapOvr>
    <a:masterClrMapping/>
  </p:clrMapOvr>
</p:sld>
</file>

<file path=ppt/theme/theme1.xml><?xml version="1.0" encoding="utf-8"?>
<a:theme xmlns:a="http://schemas.openxmlformats.org/drawingml/2006/main" name="Retrospect">
  <a:themeElements>
    <a:clrScheme name="Retrospect">
      <a:dk1>
        <a:srgbClr val="000000"/>
      </a:dk1>
      <a:lt1>
        <a:srgbClr val="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6fc6329-4645-4bc2-a33e-bfcbef4bb86d">
      <Terms xmlns="http://schemas.microsoft.com/office/infopath/2007/PartnerControls"/>
    </lcf76f155ced4ddcb4097134ff3c332f>
    <Person xmlns="46fc6329-4645-4bc2-a33e-bfcbef4bb86d">
      <UserInfo>
        <DisplayName/>
        <AccountId xsi:nil="true"/>
        <AccountType/>
      </UserInfo>
    </Person>
    <Author0 xmlns="46fc6329-4645-4bc2-a33e-bfcbef4bb86d">
      <UserInfo>
        <DisplayName/>
        <AccountId xsi:nil="true"/>
        <AccountType/>
      </UserInfo>
    </Author0>
    <DateandTime xmlns="46fc6329-4645-4bc2-a33e-bfcbef4bb86d" xsi:nil="true"/>
    <Date xmlns="46fc6329-4645-4bc2-a33e-bfcbef4bb86d" xsi:nil="true"/>
    <TaxCatchAll xmlns="c924afaa-d2a0-4196-972f-e11a51e8d02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6042C4C64709B40A665ECC53C4A617C" ma:contentTypeVersion="21" ma:contentTypeDescription="Create a new document." ma:contentTypeScope="" ma:versionID="73c2def65b56a2e5204bea22da09e4a3">
  <xsd:schema xmlns:xsd="http://www.w3.org/2001/XMLSchema" xmlns:xs="http://www.w3.org/2001/XMLSchema" xmlns:p="http://schemas.microsoft.com/office/2006/metadata/properties" xmlns:ns2="c924afaa-d2a0-4196-972f-e11a51e8d02a" xmlns:ns3="46fc6329-4645-4bc2-a33e-bfcbef4bb86d" targetNamespace="http://schemas.microsoft.com/office/2006/metadata/properties" ma:root="true" ma:fieldsID="ce87aecbadb59a9619ecb3cf56a00951" ns2:_="" ns3:_="">
    <xsd:import namespace="c924afaa-d2a0-4196-972f-e11a51e8d02a"/>
    <xsd:import namespace="46fc6329-4645-4bc2-a33e-bfcbef4bb86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LengthInSecond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Person" minOccurs="0"/>
                <xsd:element ref="ns3:MediaServiceLocation" minOccurs="0"/>
                <xsd:element ref="ns3:lcf76f155ced4ddcb4097134ff3c332f" minOccurs="0"/>
                <xsd:element ref="ns2:TaxCatchAll" minOccurs="0"/>
                <xsd:element ref="ns3:Date" minOccurs="0"/>
                <xsd:element ref="ns3:Author0" minOccurs="0"/>
                <xsd:element ref="ns3:Dateand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24afaa-d2a0-4196-972f-e11a51e8d02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00fd7a18-f3a9-4ad6-823c-de575632ae03}" ma:internalName="TaxCatchAll" ma:showField="CatchAllData" ma:web="c924afaa-d2a0-4196-972f-e11a51e8d02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6fc6329-4645-4bc2-a33e-bfcbef4bb86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Person" ma:index="20" nillable="true" ma:displayName="Person" ma:list="UserInfo" ma:SharePointGroup="0" ma:internalName="Person"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Location" ma:index="21"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1892f87f-65fc-4119-a680-e2ebdb909f1b" ma:termSetId="09814cd3-568e-fe90-9814-8d621ff8fb84" ma:anchorId="fba54fb3-c3e1-fe81-a776-ca4b69148c4d" ma:open="true" ma:isKeyword="false">
      <xsd:complexType>
        <xsd:sequence>
          <xsd:element ref="pc:Terms" minOccurs="0" maxOccurs="1"/>
        </xsd:sequence>
      </xsd:complexType>
    </xsd:element>
    <xsd:element name="Date" ma:index="25" nillable="true" ma:displayName="Date" ma:format="DateOnly" ma:internalName="Date">
      <xsd:simpleType>
        <xsd:restriction base="dms:DateTime"/>
      </xsd:simpleType>
    </xsd:element>
    <xsd:element name="Author0" ma:index="26" nillable="true" ma:displayName="Author" ma:format="Dropdown" ma:list="UserInfo" ma:SharePointGroup="0" ma:internalName="Author0">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ateandTime" ma:index="27" nillable="true" ma:displayName="Date and Time" ma:format="DateTime" ma:internalName="DateandTim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110224-44AB-4480-A688-65841542FC0F}">
  <ds:schemaRefs>
    <ds:schemaRef ds:uri="http://schemas.microsoft.com/sharepoint/v3/contenttype/forms"/>
  </ds:schemaRefs>
</ds:datastoreItem>
</file>

<file path=customXml/itemProps2.xml><?xml version="1.0" encoding="utf-8"?>
<ds:datastoreItem xmlns:ds="http://schemas.openxmlformats.org/officeDocument/2006/customXml" ds:itemID="{BBA881AF-5F6C-46AB-BC4A-57BD3B938FDD}">
  <ds:schemaRefs>
    <ds:schemaRef ds:uri="http://schemas.microsoft.com/office/2006/metadata/properties"/>
    <ds:schemaRef ds:uri="http://schemas.microsoft.com/office/infopath/2007/PartnerControls"/>
    <ds:schemaRef ds:uri="46fc6329-4645-4bc2-a33e-bfcbef4bb86d"/>
    <ds:schemaRef ds:uri="c924afaa-d2a0-4196-972f-e11a51e8d02a"/>
  </ds:schemaRefs>
</ds:datastoreItem>
</file>

<file path=customXml/itemProps3.xml><?xml version="1.0" encoding="utf-8"?>
<ds:datastoreItem xmlns:ds="http://schemas.openxmlformats.org/officeDocument/2006/customXml" ds:itemID="{534B8F7F-44F9-46E5-BDA4-819359800D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24afaa-d2a0-4196-972f-e11a51e8d02a"/>
    <ds:schemaRef ds:uri="46fc6329-4645-4bc2-a33e-bfcbef4bb8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1361</TotalTime>
  <Words>3087</Words>
  <Application>Microsoft Macintosh PowerPoint</Application>
  <PresentationFormat>Widescreen</PresentationFormat>
  <Paragraphs>237</Paragraphs>
  <Slides>48</Slides>
  <Notes>38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48</vt:i4>
      </vt:variant>
    </vt:vector>
  </HeadingPairs>
  <TitlesOfParts>
    <vt:vector size="60" baseType="lpstr">
      <vt:lpstr>Calibri</vt:lpstr>
      <vt:lpstr>Arial</vt:lpstr>
      <vt:lpstr>Wingdings</vt:lpstr>
      <vt:lpstr>Publico Text Roman</vt:lpstr>
      <vt:lpstr>Courier New</vt:lpstr>
      <vt:lpstr>Lato</vt:lpstr>
      <vt:lpstr>Helvetica Neue Medium</vt:lpstr>
      <vt:lpstr>Georgia</vt:lpstr>
      <vt:lpstr>Lato Black</vt:lpstr>
      <vt:lpstr>Times New Roman</vt:lpstr>
      <vt:lpstr>Publico Headline Roman</vt:lpstr>
      <vt:lpstr>Retrospect</vt:lpstr>
      <vt:lpstr>No Teacher Left Behind: Legal Issues Related to Teacher Shortages</vt:lpstr>
      <vt:lpstr>Do we have a teacher shortage?</vt:lpstr>
      <vt:lpstr>PowerPoint Presentation</vt:lpstr>
      <vt:lpstr>PowerPoint Presentation</vt:lpstr>
      <vt:lpstr>PowerPoint Presentation</vt:lpstr>
      <vt:lpstr>Why do we have a teacher shortage?</vt:lpstr>
      <vt:lpstr>Anti-Mask Mandates</vt:lpstr>
      <vt:lpstr>Critical Race Theory</vt:lpstr>
      <vt:lpstr>Inappropriate Books in Libraries</vt:lpstr>
      <vt:lpstr>CAVERS</vt:lpstr>
      <vt:lpstr>Unruly Parents</vt:lpstr>
      <vt:lpstr>Texas Education Code § 37.105 </vt:lpstr>
      <vt:lpstr>So, what are people doing to try to fix these “problems”?</vt:lpstr>
      <vt:lpstr>Show up and yell at school board meetings</vt:lpstr>
      <vt:lpstr>Post on Social Media</vt:lpstr>
      <vt:lpstr>And that’s basically it.</vt:lpstr>
      <vt:lpstr>Charles Butt Foundation 2023 Poll on Texans’ Attitudes Toward Public Education</vt:lpstr>
      <vt:lpstr>Charles Butt Foundation 2023 Poll on Texans’ Attitudes Toward Public Education</vt:lpstr>
      <vt:lpstr>Our politicians have helped lower the temperature, right?</vt:lpstr>
      <vt:lpstr>PowerPoint Presentation</vt:lpstr>
      <vt:lpstr>On the contrary…</vt:lpstr>
      <vt:lpstr>PowerPoint Presentation</vt:lpstr>
      <vt:lpstr>PowerPoint Presentation</vt:lpstr>
      <vt:lpstr>PowerPoint Presentation</vt:lpstr>
      <vt:lpstr>Vouchers</vt:lpstr>
      <vt:lpstr>Wedge Issues</vt:lpstr>
      <vt:lpstr>What legal issues has all of this caused?</vt:lpstr>
      <vt:lpstr>Penalty-Free Resignation Date</vt:lpstr>
      <vt:lpstr>Penalty-Free Resignation Date &amp; HB 2519</vt:lpstr>
      <vt:lpstr>Penalty-Free Resignation Date – SBEC Sanctions</vt:lpstr>
      <vt:lpstr>Class Size Limits</vt:lpstr>
      <vt:lpstr>Exceptions to Class Size Limits</vt:lpstr>
      <vt:lpstr>Exceptions to Class Size Limits:  Parent Notification</vt:lpstr>
      <vt:lpstr>Exceptions to Class Size Limits: Impact on Teachers</vt:lpstr>
      <vt:lpstr>“Good Cause” for Termination</vt:lpstr>
      <vt:lpstr>“Good Cause” for Termination (Cont’d.)</vt:lpstr>
      <vt:lpstr>Special Education Issues</vt:lpstr>
      <vt:lpstr>So, what can we do about this?</vt:lpstr>
      <vt:lpstr>Compensation</vt:lpstr>
      <vt:lpstr>Law and Policy Impacts on Teacher Attrition in Public Education: Data Suggesting a New Focus Beyond the Silver Bullets of Targeted STEM and Other Salary Increases</vt:lpstr>
      <vt:lpstr>Not in Texas, right?</vt:lpstr>
      <vt:lpstr>More Than Compensation</vt:lpstr>
      <vt:lpstr>More Than Compensation</vt:lpstr>
      <vt:lpstr>More Than Compensation</vt:lpstr>
      <vt:lpstr>Make Educators Feel Valued</vt:lpstr>
      <vt:lpstr>The Reality</vt:lpstr>
      <vt:lpstr>The Reality</vt:lpstr>
      <vt:lpstr>We’re All in This Together</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Teacher Left Behind: Legal Issues Related to Teacher Shortages</dc:title>
  <dc:creator>Jeff Crownover</dc:creator>
  <cp:lastModifiedBy>Dustin Matocha</cp:lastModifiedBy>
  <cp:revision>12</cp:revision>
  <dcterms:created xsi:type="dcterms:W3CDTF">2023-06-19T18:12:11Z</dcterms:created>
  <dcterms:modified xsi:type="dcterms:W3CDTF">2023-07-25T15:54:20Z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0x01010006042C4C64709B40A665ECC53C4A617C</vt:lpwstr>
  </property>
</Properties>
</file>